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369" r:id="rId3"/>
    <p:sldId id="330" r:id="rId4"/>
    <p:sldId id="349" r:id="rId5"/>
    <p:sldId id="329" r:id="rId6"/>
    <p:sldId id="259" r:id="rId7"/>
    <p:sldId id="260" r:id="rId8"/>
    <p:sldId id="262" r:id="rId9"/>
    <p:sldId id="351" r:id="rId10"/>
    <p:sldId id="267" r:id="rId11"/>
    <p:sldId id="372" r:id="rId12"/>
    <p:sldId id="270" r:id="rId13"/>
    <p:sldId id="268" r:id="rId14"/>
    <p:sldId id="352" r:id="rId15"/>
    <p:sldId id="272" r:id="rId16"/>
    <p:sldId id="354" r:id="rId17"/>
    <p:sldId id="415" r:id="rId18"/>
    <p:sldId id="355" r:id="rId19"/>
    <p:sldId id="277" r:id="rId20"/>
    <p:sldId id="279" r:id="rId21"/>
    <p:sldId id="373" r:id="rId22"/>
    <p:sldId id="356" r:id="rId23"/>
    <p:sldId id="358" r:id="rId24"/>
    <p:sldId id="366" r:id="rId25"/>
    <p:sldId id="378" r:id="rId26"/>
    <p:sldId id="353" r:id="rId27"/>
    <p:sldId id="361" r:id="rId28"/>
    <p:sldId id="363" r:id="rId29"/>
    <p:sldId id="365" r:id="rId30"/>
    <p:sldId id="364" r:id="rId31"/>
    <p:sldId id="379" r:id="rId32"/>
    <p:sldId id="370" r:id="rId33"/>
    <p:sldId id="368" r:id="rId34"/>
    <p:sldId id="374" r:id="rId35"/>
    <p:sldId id="375" r:id="rId36"/>
    <p:sldId id="376" r:id="rId37"/>
    <p:sldId id="388" r:id="rId38"/>
    <p:sldId id="377" r:id="rId39"/>
    <p:sldId id="382" r:id="rId40"/>
    <p:sldId id="387" r:id="rId41"/>
    <p:sldId id="273" r:id="rId42"/>
    <p:sldId id="383" r:id="rId43"/>
    <p:sldId id="384" r:id="rId44"/>
    <p:sldId id="385" r:id="rId45"/>
    <p:sldId id="386" r:id="rId46"/>
    <p:sldId id="389" r:id="rId47"/>
    <p:sldId id="390" r:id="rId48"/>
    <p:sldId id="392" r:id="rId49"/>
    <p:sldId id="391" r:id="rId50"/>
    <p:sldId id="393" r:id="rId51"/>
    <p:sldId id="394" r:id="rId52"/>
    <p:sldId id="395" r:id="rId53"/>
    <p:sldId id="396" r:id="rId54"/>
    <p:sldId id="397" r:id="rId55"/>
    <p:sldId id="403" r:id="rId56"/>
    <p:sldId id="398" r:id="rId57"/>
    <p:sldId id="408" r:id="rId58"/>
    <p:sldId id="399" r:id="rId59"/>
    <p:sldId id="400" r:id="rId60"/>
    <p:sldId id="401" r:id="rId61"/>
    <p:sldId id="402" r:id="rId62"/>
    <p:sldId id="404" r:id="rId63"/>
    <p:sldId id="406" r:id="rId64"/>
    <p:sldId id="405" r:id="rId65"/>
    <p:sldId id="316" r:id="rId66"/>
    <p:sldId id="407" r:id="rId67"/>
    <p:sldId id="409" r:id="rId68"/>
    <p:sldId id="410" r:id="rId69"/>
    <p:sldId id="380" r:id="rId70"/>
    <p:sldId id="325" r:id="rId71"/>
    <p:sldId id="324" r:id="rId72"/>
    <p:sldId id="416" r:id="rId73"/>
    <p:sldId id="331" r:id="rId74"/>
    <p:sldId id="413" r:id="rId75"/>
    <p:sldId id="414" r:id="rId76"/>
    <p:sldId id="381" r:id="rId77"/>
    <p:sldId id="412" r:id="rId78"/>
    <p:sldId id="417" r:id="rId79"/>
    <p:sldId id="343" r:id="rId80"/>
    <p:sldId id="296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FFFD"/>
    <a:srgbClr val="7BD67C"/>
    <a:srgbClr val="C7C700"/>
    <a:srgbClr val="C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3" autoAdjust="0"/>
    <p:restoredTop sz="80064" autoAdjust="0"/>
  </p:normalViewPr>
  <p:slideViewPr>
    <p:cSldViewPr snapToGrid="0" snapToObjects="1">
      <p:cViewPr varScale="1">
        <p:scale>
          <a:sx n="74" d="100"/>
          <a:sy n="74" d="100"/>
        </p:scale>
        <p:origin x="-17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404DF-A481-9947-96A5-2670D04DEC71}" type="datetimeFigureOut">
              <a:rPr lang="en-US" smtClean="0"/>
              <a:t>8/7/2015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4940F-C5C0-2A43-B218-8DB659C38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4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B127-2393-2648-9E5A-D1CC2ED2BBDB}" type="datetimeFigureOut">
              <a:rPr lang="en-US" smtClean="0"/>
              <a:t>8/7/2015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6746B-70A0-EC44-97DF-9E8D253B1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12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12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66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95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50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80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6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1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06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9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98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886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88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8FDC0-B29A-7D4F-8C88-73C633B06123}" type="datetime1">
              <a:rPr lang="en-US" smtClean="0"/>
              <a:t>8/7/2015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0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44EF-CCB0-BA48-B532-B0CC27438B0A}" type="datetime1">
              <a:rPr lang="en-US" smtClean="0"/>
              <a:t>8/7/2015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4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E3C2-A4AE-084D-92F8-63CF5F0E916F}" type="datetime1">
              <a:rPr lang="en-US" smtClean="0"/>
              <a:t>8/7/2015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3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EEE3A-AFF8-B84D-9AC8-AABE5D2599F6}" type="datetime1">
              <a:rPr lang="en-US" smtClean="0"/>
              <a:t>8/7/2015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17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B5657-E48B-6941-BC5E-0BC59A3C9D28}" type="datetime1">
              <a:rPr lang="en-US" smtClean="0"/>
              <a:t>8/7/2015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760C-8116-6249-86EE-7DB5590F1E96}" type="datetime1">
              <a:rPr lang="en-US" smtClean="0"/>
              <a:t>8/7/2015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3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907-CF4F-7542-88AD-6BCE22631D84}" type="datetime1">
              <a:rPr lang="en-US" smtClean="0"/>
              <a:t>8/7/2015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88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EBE74-156C-6745-825D-25AC29D909A4}" type="datetime1">
              <a:rPr lang="en-US" smtClean="0"/>
              <a:t>8/7/2015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AAE2-B59D-A842-A9B1-2514484DBA31}" type="datetime1">
              <a:rPr lang="en-US" smtClean="0"/>
              <a:t>8/7/2015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8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2675-CB51-424C-9CEC-02FB29D915A0}" type="datetime1">
              <a:rPr lang="en-US" smtClean="0"/>
              <a:t>8/7/2015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0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9D1D3-E6DF-8A4E-8EA0-C203C6A1677F}" type="datetime1">
              <a:rPr lang="en-US" smtClean="0"/>
              <a:t>8/7/2015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3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B029E-FD5B-F649-ADBC-FDC22D77868D}" type="datetime1">
              <a:rPr lang="en-US" smtClean="0"/>
              <a:t>8/7/2015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ehr.org/who_is_using_openehr/healthcare_providers_and_authorit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www.researchgate.net/publication/261351942_Survey_of_openEHR_storage_implementation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imi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imi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mantix/AMLTooling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cgi-bin/doc.cgi?health/2012-7-1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rm110@umn.edu" TargetMode="External"/><Relationship Id="rId5" Type="http://schemas.openxmlformats.org/officeDocument/2006/relationships/hyperlink" Target="https://github.com/opencimi/AML/blob/master/ADLAMLTraceabilityMatrix.xlsx" TargetMode="External"/><Relationship Id="rId4" Type="http://schemas.openxmlformats.org/officeDocument/2006/relationships/hyperlink" Target="https://github.com/opencimi/A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8144"/>
            <a:ext cx="7772400" cy="262814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FF"/>
                </a:solidFill>
              </a:rPr>
              <a:t>Leveraging ADL Archetypes </a:t>
            </a:r>
            <a:br>
              <a:rPr lang="en-US" sz="4000" dirty="0" smtClean="0">
                <a:solidFill>
                  <a:srgbClr val="0000FF"/>
                </a:solidFill>
              </a:rPr>
            </a:br>
            <a:r>
              <a:rPr lang="en-US" sz="4000" dirty="0" smtClean="0">
                <a:solidFill>
                  <a:srgbClr val="0000FF"/>
                </a:solidFill>
              </a:rPr>
              <a:t>by Transforming them to </a:t>
            </a:r>
            <a:br>
              <a:rPr lang="en-US" sz="4000" dirty="0" smtClean="0">
                <a:solidFill>
                  <a:srgbClr val="0000FF"/>
                </a:solidFill>
              </a:rPr>
            </a:br>
            <a:r>
              <a:rPr lang="en-US" sz="4000" dirty="0" smtClean="0">
                <a:solidFill>
                  <a:srgbClr val="0000FF"/>
                </a:solidFill>
              </a:rPr>
              <a:t>AML Archetypes</a:t>
            </a:r>
            <a:r>
              <a:rPr lang="en-US" sz="4000" i="1" dirty="0" smtClean="0"/>
              <a:t>  </a:t>
            </a:r>
            <a:endParaRPr lang="en-US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77695"/>
            <a:ext cx="6400800" cy="287189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MS Thesis Presentation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By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sz="8000" dirty="0" smtClean="0">
                <a:solidFill>
                  <a:srgbClr val="000000"/>
                </a:solidFill>
              </a:rPr>
              <a:t>Deepak Sharma</a:t>
            </a:r>
          </a:p>
          <a:p>
            <a:endParaRPr lang="en-US" sz="5100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Master of Science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Biomedical Informatics &amp; Computational Biology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University of Minnesota, Rochester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August 07, 2015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29558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53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Archetypes – Constraint Based Models</a:t>
            </a:r>
          </a:p>
          <a:p>
            <a:pPr marL="0" indent="0">
              <a:buNone/>
            </a:pPr>
            <a:r>
              <a:rPr lang="en-US" dirty="0" smtClean="0"/>
              <a:t>Constraint or Bottom-up Modeling</a:t>
            </a:r>
          </a:p>
          <a:p>
            <a:pPr lvl="1"/>
            <a:r>
              <a:rPr lang="en-US" dirty="0" smtClean="0"/>
              <a:t>Start with a general model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most abstract level of exchange</a:t>
            </a:r>
          </a:p>
          <a:p>
            <a:pPr lvl="1"/>
            <a:r>
              <a:rPr lang="en-US" dirty="0" smtClean="0"/>
              <a:t>Specialize by</a:t>
            </a:r>
          </a:p>
          <a:p>
            <a:pPr lvl="2"/>
            <a:r>
              <a:rPr lang="en-US" dirty="0" smtClean="0"/>
              <a:t>Cardinality</a:t>
            </a:r>
          </a:p>
          <a:p>
            <a:pPr lvl="2"/>
            <a:r>
              <a:rPr lang="en-US" dirty="0" smtClean="0"/>
              <a:t>Values and value ranges</a:t>
            </a:r>
          </a:p>
          <a:p>
            <a:pPr lvl="2"/>
            <a:r>
              <a:rPr lang="en-US" dirty="0" smtClean="0"/>
              <a:t>Optional/Mandatory/Prohibited</a:t>
            </a:r>
          </a:p>
          <a:p>
            <a:pPr lvl="2"/>
            <a:r>
              <a:rPr lang="en-US" dirty="0" smtClean="0"/>
              <a:t>Enumeration subsets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0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Archetypes</a:t>
            </a:r>
            <a:endParaRPr lang="en-US" dirty="0"/>
          </a:p>
        </p:txBody>
      </p:sp>
      <p:pic>
        <p:nvPicPr>
          <p:cNvPr id="3" name="Content Placeholder 2" descr="Screen Shot 2015-08-05 at 12.33.42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01" r="-18101"/>
          <a:stretch>
            <a:fillRect/>
          </a:stretch>
        </p:blipFill>
        <p:spPr>
          <a:xfrm>
            <a:off x="-1686624" y="0"/>
            <a:ext cx="12495593" cy="6721475"/>
          </a:xfrm>
        </p:spPr>
      </p:pic>
    </p:spTree>
    <p:extLst>
      <p:ext uri="{BB962C8B-B14F-4D97-AF65-F5344CB8AC3E}">
        <p14:creationId xmlns:p14="http://schemas.microsoft.com/office/powerpoint/2010/main" val="17431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Constraints on shared (reference) model</a:t>
            </a:r>
          </a:p>
          <a:p>
            <a:r>
              <a:rPr lang="en-US" dirty="0" smtClean="0"/>
              <a:t>	Archetype Example:</a:t>
            </a:r>
          </a:p>
          <a:p>
            <a:pPr marL="457200" lvl="1" indent="0">
              <a:buNone/>
            </a:pPr>
            <a:r>
              <a:rPr lang="en-US" dirty="0" smtClean="0"/>
              <a:t>Definition of “Abnormal A1C Test” Archetype:</a:t>
            </a:r>
          </a:p>
          <a:p>
            <a:pPr lvl="1">
              <a:buFont typeface="Wingdings" charset="2"/>
              <a:buChar char="ü"/>
            </a:pPr>
            <a:r>
              <a:rPr lang="en-US" u="sng" dirty="0" smtClean="0"/>
              <a:t>Model Class</a:t>
            </a:r>
            <a:r>
              <a:rPr lang="en-US" dirty="0" smtClean="0"/>
              <a:t>: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LaboratoryTest</a:t>
            </a:r>
            <a:r>
              <a:rPr lang="en-US" dirty="0" smtClean="0"/>
              <a:t> {</a:t>
            </a:r>
            <a:r>
              <a:rPr lang="en-US" dirty="0"/>
              <a:t>1</a:t>
            </a:r>
            <a:r>
              <a:rPr lang="en-US" dirty="0" smtClean="0"/>
              <a:t>}</a:t>
            </a:r>
          </a:p>
          <a:p>
            <a:pPr lvl="3"/>
            <a:r>
              <a:rPr lang="en-US" dirty="0" err="1" smtClean="0"/>
              <a:t>measuredValue</a:t>
            </a:r>
            <a:r>
              <a:rPr lang="en-US" dirty="0" smtClean="0"/>
              <a:t> {1..*}</a:t>
            </a:r>
          </a:p>
          <a:p>
            <a:pPr lvl="1">
              <a:buFont typeface="Wingdings" charset="2"/>
              <a:buChar char="ü"/>
            </a:pPr>
            <a:r>
              <a:rPr lang="en-US" u="sng" dirty="0" smtClean="0"/>
              <a:t>Constraints</a:t>
            </a:r>
            <a:r>
              <a:rPr lang="en-US" dirty="0" smtClean="0"/>
              <a:t>: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{x| x in {</a:t>
            </a:r>
            <a:r>
              <a:rPr lang="en-US" dirty="0" err="1" smtClean="0"/>
              <a:t>measuredValues</a:t>
            </a:r>
            <a:r>
              <a:rPr lang="en-US" dirty="0" smtClean="0"/>
              <a:t>},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 x &gt; SomeThresholdValueforA1C}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9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Archetypes</a:t>
            </a:r>
            <a:endParaRPr lang="en-US" dirty="0"/>
          </a:p>
        </p:txBody>
      </p:sp>
      <p:pic>
        <p:nvPicPr>
          <p:cNvPr id="10" name="Picture 9" descr="Screen Shot 2015-07-08 at 5.47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42" y="1361529"/>
            <a:ext cx="6778758" cy="54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Archetypes:</a:t>
            </a:r>
          </a:p>
          <a:p>
            <a:pPr marL="514350" indent="-457200"/>
            <a:r>
              <a:rPr lang="en-US" dirty="0" smtClean="0"/>
              <a:t>Strive to improve interoperability</a:t>
            </a:r>
          </a:p>
          <a:p>
            <a:pPr marL="914400" lvl="1" indent="-457200"/>
            <a:r>
              <a:rPr lang="en-US" dirty="0" smtClean="0"/>
              <a:t>Shared </a:t>
            </a:r>
            <a:r>
              <a:rPr lang="en-US" u="sng" dirty="0" smtClean="0"/>
              <a:t>Reference Model</a:t>
            </a:r>
          </a:p>
          <a:p>
            <a:pPr marL="914400" lvl="1" indent="-457200"/>
            <a:r>
              <a:rPr lang="en-US" dirty="0" smtClean="0"/>
              <a:t>Shared </a:t>
            </a:r>
            <a:r>
              <a:rPr lang="en-US" u="sng" dirty="0" smtClean="0"/>
              <a:t>Constraints</a:t>
            </a:r>
          </a:p>
          <a:p>
            <a:pPr marL="914400" lvl="1" indent="-457200"/>
            <a:r>
              <a:rPr lang="en-US" dirty="0" smtClean="0"/>
              <a:t>Binding to </a:t>
            </a:r>
            <a:r>
              <a:rPr lang="en-US" u="sng" dirty="0" smtClean="0"/>
              <a:t>Standard Terminologies</a:t>
            </a:r>
          </a:p>
          <a:p>
            <a:pPr marL="514350" indent="-457200"/>
            <a:r>
              <a:rPr lang="en-US" dirty="0"/>
              <a:t>P</a:t>
            </a:r>
            <a:r>
              <a:rPr lang="en-US" dirty="0" smtClean="0"/>
              <a:t>rovide Application Development Flexibility</a:t>
            </a:r>
          </a:p>
          <a:p>
            <a:pPr marL="914400" lvl="1" indent="-457200"/>
            <a:r>
              <a:rPr lang="en-US" dirty="0" smtClean="0"/>
              <a:t>Archetypes are treated as resource and separated from RM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2375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20 at 10.4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26" y="2814948"/>
            <a:ext cx="1820501" cy="24589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creen Shot 2015-04-20 at 10.03.00 P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b="11494"/>
          <a:stretch>
            <a:fillRect/>
          </a:stretch>
        </p:blipFill>
        <p:spPr>
          <a:xfrm>
            <a:off x="2715418" y="1451292"/>
            <a:ext cx="3267623" cy="1797067"/>
          </a:xfrm>
        </p:spPr>
      </p:pic>
      <p:sp>
        <p:nvSpPr>
          <p:cNvPr id="13" name="TextBox 12"/>
          <p:cNvSpPr txBox="1"/>
          <p:nvPr/>
        </p:nvSpPr>
        <p:spPr>
          <a:xfrm>
            <a:off x="3252640" y="2329092"/>
            <a:ext cx="222890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Reference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Preparation 2"/>
          <p:cNvSpPr/>
          <p:nvPr/>
        </p:nvSpPr>
        <p:spPr>
          <a:xfrm>
            <a:off x="2715418" y="5273889"/>
            <a:ext cx="3267623" cy="1199082"/>
          </a:xfrm>
          <a:prstGeom prst="flowChartPrepa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38537" y="5319272"/>
            <a:ext cx="124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Library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027985" y="4159506"/>
            <a:ext cx="1205162" cy="95888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93008" y="3403854"/>
            <a:ext cx="25917" cy="1870035"/>
          </a:xfrm>
          <a:prstGeom prst="straightConnector1">
            <a:avLst/>
          </a:prstGeom>
          <a:ln w="38100" cmpd="sng">
            <a:solidFill>
              <a:schemeClr val="accent1"/>
            </a:solidFill>
            <a:prstDash val="sys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88634" y="2879027"/>
            <a:ext cx="1093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A1C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 Development Flexibility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Authoring Archetypes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Authoring Archetypes:</a:t>
            </a:r>
          </a:p>
          <a:p>
            <a:pPr marL="514350" indent="-457200"/>
            <a:r>
              <a:rPr lang="en-US" sz="4000" dirty="0" smtClean="0"/>
              <a:t>OpenEHR </a:t>
            </a:r>
            <a:r>
              <a:rPr lang="en-US" sz="4000" u="sng" dirty="0" smtClean="0"/>
              <a:t>ADL</a:t>
            </a:r>
          </a:p>
          <a:p>
            <a:pPr marL="57150" indent="0">
              <a:buNone/>
            </a:pPr>
            <a:r>
              <a:rPr lang="en-US" sz="4000" dirty="0"/>
              <a:t>	</a:t>
            </a:r>
            <a:r>
              <a:rPr lang="en-US" sz="4000" dirty="0" smtClean="0"/>
              <a:t>“Archetype Definition Language” </a:t>
            </a:r>
          </a:p>
          <a:p>
            <a:pPr marL="514350" indent="-457200"/>
            <a:r>
              <a:rPr lang="en-US" sz="4000" dirty="0" smtClean="0"/>
              <a:t>Object Management Group </a:t>
            </a:r>
            <a:r>
              <a:rPr lang="en-US" sz="4000" u="sng" dirty="0" smtClean="0"/>
              <a:t>AML</a:t>
            </a:r>
          </a:p>
          <a:p>
            <a:pPr marL="457200" lvl="1" indent="0">
              <a:buNone/>
            </a:pPr>
            <a:r>
              <a:rPr lang="en-US" sz="4000" dirty="0" smtClean="0"/>
              <a:t>  “Archetype Modeling Language”</a:t>
            </a:r>
          </a:p>
          <a:p>
            <a:r>
              <a:rPr lang="en-US" sz="4400" dirty="0" smtClean="0"/>
              <a:t>HL7 DCM, IHC CEM,…</a:t>
            </a:r>
          </a:p>
        </p:txBody>
      </p:sp>
    </p:spTree>
    <p:extLst>
      <p:ext uri="{BB962C8B-B14F-4D97-AF65-F5344CB8AC3E}">
        <p14:creationId xmlns:p14="http://schemas.microsoft.com/office/powerpoint/2010/main" val="9100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Definition Language (ADL) 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ADL is popular ! (at least outside US)</a:t>
            </a:r>
          </a:p>
          <a:p>
            <a:r>
              <a:rPr lang="en-US" sz="2400" dirty="0" smtClean="0"/>
              <a:t>Australia</a:t>
            </a:r>
          </a:p>
          <a:p>
            <a:r>
              <a:rPr lang="en-US" sz="2400" dirty="0" smtClean="0"/>
              <a:t>Brazil</a:t>
            </a:r>
          </a:p>
          <a:p>
            <a:r>
              <a:rPr lang="en-US" sz="2400" dirty="0" smtClean="0"/>
              <a:t>The Netherlands</a:t>
            </a:r>
          </a:p>
          <a:p>
            <a:r>
              <a:rPr lang="en-US" sz="2400" dirty="0" smtClean="0"/>
              <a:t>Norway</a:t>
            </a:r>
          </a:p>
          <a:p>
            <a:r>
              <a:rPr lang="en-US" sz="2400" dirty="0" smtClean="0"/>
              <a:t>Portugal</a:t>
            </a:r>
          </a:p>
          <a:p>
            <a:r>
              <a:rPr lang="en-US" sz="2400" dirty="0" smtClean="0"/>
              <a:t>Russia</a:t>
            </a:r>
          </a:p>
          <a:p>
            <a:r>
              <a:rPr lang="en-US" sz="2400" dirty="0" smtClean="0"/>
              <a:t>Slovenia</a:t>
            </a:r>
          </a:p>
          <a:p>
            <a:r>
              <a:rPr lang="en-US" sz="2400" dirty="0" smtClean="0"/>
              <a:t>Sweden</a:t>
            </a:r>
          </a:p>
          <a:p>
            <a:r>
              <a:rPr lang="en-US" sz="2400" dirty="0" smtClean="0"/>
              <a:t>UK</a:t>
            </a:r>
          </a:p>
          <a:p>
            <a:endParaRPr lang="en-US" sz="4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32065" y="6259810"/>
            <a:ext cx="6891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hlinkClick r:id="rId3"/>
              </a:rPr>
              <a:t>http://www.openehr.org/who_is_using_openehr/</a:t>
            </a:r>
            <a:r>
              <a:rPr lang="en-US" sz="1200" dirty="0" smtClean="0">
                <a:hlinkClick r:id="rId3"/>
              </a:rPr>
              <a:t>healthcare_providers_and_authorities</a:t>
            </a:r>
            <a:endParaRPr lang="en-US" sz="1200" dirty="0" smtClean="0"/>
          </a:p>
          <a:p>
            <a:pPr marL="285750" indent="-285750">
              <a:buFont typeface="Arial"/>
              <a:buChar char="•"/>
            </a:pPr>
            <a:r>
              <a:rPr lang="en-US" sz="1200" dirty="0">
                <a:hlinkClick r:id="rId4"/>
              </a:rPr>
              <a:t>http://www.researchgate.net/publication/</a:t>
            </a:r>
            <a:r>
              <a:rPr lang="en-US" sz="1200" dirty="0" smtClean="0">
                <a:hlinkClick r:id="rId4"/>
              </a:rPr>
              <a:t>261351942_Survey_of_openEHR_storage_implementations</a:t>
            </a:r>
            <a:endParaRPr lang="en-US" sz="1200" dirty="0" smtClean="0"/>
          </a:p>
        </p:txBody>
      </p:sp>
      <p:pic>
        <p:nvPicPr>
          <p:cNvPr id="5" name="Picture 4" descr="Screen Shot 2015-08-06 at 4.46.3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745"/>
            <a:ext cx="9144000" cy="2119952"/>
          </a:xfrm>
          <a:prstGeom prst="rect">
            <a:avLst/>
          </a:prstGeom>
          <a:ln w="57150" cmpd="sng">
            <a:solidFill>
              <a:srgbClr val="000000"/>
            </a:solidFill>
          </a:ln>
        </p:spPr>
      </p:pic>
      <p:pic>
        <p:nvPicPr>
          <p:cNvPr id="8" name="Picture 7" descr="Screen Shot 2015-08-06 at 4.50.0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18310"/>
            <a:ext cx="8305800" cy="1841500"/>
          </a:xfrm>
          <a:prstGeom prst="rect">
            <a:avLst/>
          </a:prstGeom>
          <a:ln w="57150" cmpd="sng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070665" y="2153418"/>
            <a:ext cx="69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41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Definition Language (ADL) 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Authoring Archetypes with:</a:t>
            </a:r>
          </a:p>
          <a:p>
            <a:pPr marL="514350" indent="-457200"/>
            <a:r>
              <a:rPr lang="en-US" sz="4000" dirty="0" smtClean="0"/>
              <a:t>OpenEHR </a:t>
            </a:r>
            <a:r>
              <a:rPr lang="en-US" sz="4000" u="sng" dirty="0" smtClean="0"/>
              <a:t>ADL</a:t>
            </a:r>
          </a:p>
          <a:p>
            <a:pPr marL="1028700" lvl="1" indent="-571500"/>
            <a:r>
              <a:rPr lang="en-US" sz="4000" dirty="0" smtClean="0"/>
              <a:t>Most traction – Rich archetypes</a:t>
            </a:r>
          </a:p>
          <a:p>
            <a:pPr marL="1028700" lvl="1" indent="-571500"/>
            <a:r>
              <a:rPr lang="en-US" sz="4000" dirty="0" smtClean="0"/>
              <a:t>Modeling Tools - ADL Workbench</a:t>
            </a:r>
          </a:p>
          <a:p>
            <a:pPr marL="1028700" lvl="1" indent="-571500"/>
            <a:r>
              <a:rPr lang="en-US" sz="4000" dirty="0" smtClean="0"/>
              <a:t>ODIN – </a:t>
            </a:r>
            <a:r>
              <a:rPr lang="en-US" sz="2400" dirty="0" smtClean="0"/>
              <a:t>Object Data Instance Notation</a:t>
            </a:r>
            <a:r>
              <a:rPr lang="en-US" sz="2400" dirty="0"/>
              <a:t> </a:t>
            </a:r>
            <a:r>
              <a:rPr lang="en-US" sz="2400" dirty="0" smtClean="0"/>
              <a:t>Format</a:t>
            </a:r>
          </a:p>
          <a:p>
            <a:pPr marL="1028700" lvl="1" indent="-571500"/>
            <a:r>
              <a:rPr lang="en-US" sz="4000" dirty="0" smtClean="0"/>
              <a:t>ADL Object Model (AOM)</a:t>
            </a:r>
          </a:p>
        </p:txBody>
      </p:sp>
    </p:spTree>
    <p:extLst>
      <p:ext uri="{BB962C8B-B14F-4D97-AF65-F5344CB8AC3E}">
        <p14:creationId xmlns:p14="http://schemas.microsoft.com/office/powerpoint/2010/main" val="29066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Clinical Information Modeling Initiative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Since 2011</a:t>
            </a:r>
          </a:p>
          <a:p>
            <a:pPr lvl="1"/>
            <a:r>
              <a:rPr lang="en-US" dirty="0">
                <a:hlinkClick r:id="rId3"/>
              </a:rPr>
              <a:t>http://www.opencimi.org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smtClean="0"/>
              <a:t>Mission Statement</a:t>
            </a:r>
            <a:endParaRPr lang="en-US" dirty="0" smtClean="0">
              <a:latin typeface="Avenir Heavy"/>
              <a:cs typeface="Avenir Heavy"/>
            </a:endParaRPr>
          </a:p>
          <a:p>
            <a:pPr marL="457200" lvl="1" indent="0">
              <a:buNone/>
            </a:pPr>
            <a:r>
              <a:rPr lang="en-US" dirty="0" smtClean="0">
                <a:latin typeface="Avenir Heavy"/>
                <a:cs typeface="Avenir Heavy"/>
              </a:rPr>
              <a:t>“Improve </a:t>
            </a:r>
            <a:r>
              <a:rPr lang="en-US" dirty="0">
                <a:latin typeface="Avenir Heavy"/>
                <a:cs typeface="Avenir Heavy"/>
              </a:rPr>
              <a:t>the interoperability of healthcare systems through shared implementable clinical information </a:t>
            </a:r>
            <a:r>
              <a:rPr lang="en-US" dirty="0" smtClean="0">
                <a:latin typeface="Avenir Heavy"/>
                <a:cs typeface="Avenir Heavy"/>
              </a:rPr>
              <a:t>models”</a:t>
            </a:r>
          </a:p>
          <a:p>
            <a:pPr marL="457200" lvl="1" indent="0" algn="ctr">
              <a:buNone/>
            </a:pPr>
            <a:r>
              <a:rPr lang="en-US" sz="2000" i="1" dirty="0" smtClean="0"/>
              <a:t>(A Single Curated Collection)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4-21 at 12.36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75477"/>
            <a:ext cx="6096000" cy="9009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6074" y="4158074"/>
            <a:ext cx="7384815" cy="186266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4000"/>
                </a:schemeClr>
              </a:gs>
            </a:gsLst>
            <a:lin ang="16200000" scaled="0"/>
            <a:tileRect/>
          </a:gra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 - MS Computer </a:t>
            </a:r>
            <a:r>
              <a:rPr lang="en-US" dirty="0" smtClean="0"/>
              <a:t>Science, India (1996)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- MS Student in BICB (2015)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‘Biomedical/Healthcare Informatics’ focus</a:t>
            </a:r>
          </a:p>
          <a:p>
            <a:pPr marL="0" indent="0">
              <a:buNone/>
            </a:pPr>
            <a:r>
              <a:rPr lang="en-US" dirty="0" smtClean="0"/>
              <a:t>Software Professional – 19 years</a:t>
            </a:r>
          </a:p>
          <a:p>
            <a:pPr marL="0" indent="0">
              <a:buNone/>
            </a:pPr>
            <a:r>
              <a:rPr lang="en-US" dirty="0" smtClean="0"/>
              <a:t>12 Years at Mayo Clinic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Biomedical &amp; Clinical Informatics Applications</a:t>
            </a:r>
          </a:p>
          <a:p>
            <a:pPr marL="0" indent="0">
              <a:buNone/>
            </a:pPr>
            <a:r>
              <a:rPr lang="en-US" dirty="0" smtClean="0"/>
              <a:t>Expertise in Domains: </a:t>
            </a:r>
          </a:p>
          <a:p>
            <a:pPr marL="0" indent="0">
              <a:buNone/>
            </a:pPr>
            <a:r>
              <a:rPr lang="en-US" dirty="0" smtClean="0"/>
              <a:t>	Healthcare, Supply Chain, Finance, Middleware, 	Networks, Education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Strategic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“Be </a:t>
            </a:r>
            <a:r>
              <a:rPr lang="en-US" b="1" dirty="0"/>
              <a:t>able to share data, applications, reports, alerts, protocols, and decision support modules with </a:t>
            </a:r>
            <a:r>
              <a:rPr lang="en-US" b="1" u="sng" dirty="0"/>
              <a:t>anyone in the </a:t>
            </a:r>
            <a:r>
              <a:rPr lang="en-US" b="1" u="sng" dirty="0" smtClean="0"/>
              <a:t>world</a:t>
            </a:r>
            <a:r>
              <a:rPr lang="en-US" b="1" dirty="0" smtClean="0"/>
              <a:t>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5817741"/>
            <a:ext cx="227724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://www.opencimi.org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65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Clinical Information Modeling Initiative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1" descr="Screen Shot 2015-06-08 at 2.42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0" b="9880"/>
          <a:stretch>
            <a:fillRect/>
          </a:stretch>
        </p:blipFill>
        <p:spPr>
          <a:xfrm>
            <a:off x="457200" y="1931905"/>
            <a:ext cx="8229600" cy="4525963"/>
          </a:xfrm>
        </p:spPr>
      </p:pic>
      <p:sp>
        <p:nvSpPr>
          <p:cNvPr id="11" name="TextBox 10"/>
          <p:cNvSpPr txBox="1"/>
          <p:nvPr/>
        </p:nvSpPr>
        <p:spPr>
          <a:xfrm>
            <a:off x="2928734" y="1445427"/>
            <a:ext cx="305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CIMI Shared Model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Modeling Language (AML)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Authoring Archetypes with:</a:t>
            </a:r>
          </a:p>
          <a:p>
            <a:pPr marL="514350" indent="-457200"/>
            <a:r>
              <a:rPr lang="en-US" sz="4000" dirty="0" smtClean="0"/>
              <a:t>OMG </a:t>
            </a:r>
            <a:r>
              <a:rPr lang="en-US" sz="4000" u="sng" dirty="0" smtClean="0"/>
              <a:t>AML</a:t>
            </a:r>
            <a:r>
              <a:rPr lang="en-US" sz="4000" dirty="0" smtClean="0"/>
              <a:t>  - Brand New (May 2015)</a:t>
            </a:r>
          </a:p>
          <a:p>
            <a:pPr marL="1028700" lvl="1" indent="-571500"/>
            <a:r>
              <a:rPr lang="en-US" sz="4000" dirty="0"/>
              <a:t>By Clinical Information Modeling Initiative (CIMI)</a:t>
            </a:r>
          </a:p>
          <a:p>
            <a:pPr marL="1028700" lvl="1" indent="-571500"/>
            <a:r>
              <a:rPr lang="en-US" sz="4000" dirty="0" smtClean="0"/>
              <a:t>UML Format</a:t>
            </a:r>
          </a:p>
          <a:p>
            <a:pPr marL="1028700" lvl="1" indent="-571500"/>
            <a:r>
              <a:rPr lang="en-US" sz="4000" dirty="0" smtClean="0"/>
              <a:t>Inspired, guided by ADL, AOM</a:t>
            </a:r>
            <a:endParaRPr lang="en-US" sz="4000" dirty="0"/>
          </a:p>
          <a:p>
            <a:pPr marL="1028700" lvl="1" indent="-571500"/>
            <a:r>
              <a:rPr lang="en-US" sz="4000" dirty="0" smtClean="0"/>
              <a:t>Set of 3 </a:t>
            </a:r>
            <a:r>
              <a:rPr lang="en-US" sz="4000" dirty="0"/>
              <a:t>UML Profiles</a:t>
            </a:r>
          </a:p>
          <a:p>
            <a:pPr marL="1028700" lvl="1" indent="-571500"/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55834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About UML Profiles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UML Profiles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Screen Shot 2015-07-10 at 1.41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604"/>
            <a:ext cx="9144000" cy="50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sz="3600" dirty="0" smtClean="0"/>
              <a:t>UML is OMG Standard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UML - Familiar to Modelers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Existing UML Tools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RM need not be converted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Easy gateway to MDA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AML 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en-US" sz="4000" dirty="0" smtClean="0"/>
              <a:t>Background </a:t>
            </a:r>
          </a:p>
          <a:p>
            <a:endParaRPr lang="en-US" sz="4000" b="1" dirty="0"/>
          </a:p>
          <a:p>
            <a:r>
              <a:rPr lang="en-US" sz="4000" b="1" dirty="0" smtClean="0"/>
              <a:t>Problem Statement</a:t>
            </a:r>
          </a:p>
          <a:p>
            <a:endParaRPr lang="en-US" sz="4400" dirty="0" smtClean="0"/>
          </a:p>
          <a:p>
            <a:r>
              <a:rPr lang="en-US" sz="4400" dirty="0" smtClean="0"/>
              <a:t> Transformation Mappings</a:t>
            </a:r>
          </a:p>
          <a:p>
            <a:endParaRPr lang="en-US" sz="4400" dirty="0" smtClean="0"/>
          </a:p>
          <a:p>
            <a:r>
              <a:rPr lang="en-US" sz="4400" dirty="0" smtClean="0"/>
              <a:t>Implementation</a:t>
            </a: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0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Quick Comparison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982029"/>
              </p:ext>
            </p:extLst>
          </p:nvPr>
        </p:nvGraphicFramePr>
        <p:xfrm>
          <a:off x="132692" y="1397000"/>
          <a:ext cx="8918896" cy="45517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9448"/>
                <a:gridCol w="4459448"/>
              </a:tblGrid>
              <a:tr h="544401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ADL</a:t>
                      </a:r>
                      <a:endParaRPr lang="en-US" sz="3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AML</a:t>
                      </a:r>
                      <a:endParaRPr lang="en-US" sz="3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01855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OpenEHR, ISO 13606-2 Standard (2011)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OMG Standard (2015)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5501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Rich</a:t>
                      </a:r>
                      <a:r>
                        <a:rPr lang="en-US" baseline="0" dirty="0" smtClean="0"/>
                        <a:t> set of archetypes 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Converted/Transformed</a:t>
                      </a:r>
                      <a:r>
                        <a:rPr lang="en-US" baseline="0" dirty="0" smtClean="0"/>
                        <a:t> archetypes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2364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Open-source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Modeling Tools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Tooling in</a:t>
                      </a:r>
                      <a:r>
                        <a:rPr lang="en-US" baseline="0" dirty="0" smtClean="0"/>
                        <a:t> progress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01274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Reference</a:t>
                      </a:r>
                      <a:r>
                        <a:rPr lang="en-US" baseline="0" dirty="0" smtClean="0"/>
                        <a:t> Models in Basic Meta Model (BMM)  proprietary format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Reference</a:t>
                      </a:r>
                      <a:r>
                        <a:rPr lang="en-US" baseline="0" dirty="0" smtClean="0"/>
                        <a:t> Model in UML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00629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Archetypes</a:t>
                      </a:r>
                      <a:r>
                        <a:rPr lang="en-US" baseline="0" dirty="0" smtClean="0"/>
                        <a:t> in ODIN, </a:t>
                      </a:r>
                      <a:r>
                        <a:rPr lang="en-US" baseline="0" dirty="0" err="1" smtClean="0"/>
                        <a:t>cADL</a:t>
                      </a:r>
                      <a:r>
                        <a:rPr lang="en-US" baseline="0" dirty="0" smtClean="0"/>
                        <a:t> proprietary formats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Archetype in UML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7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Pros &amp; Cons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767430"/>
              </p:ext>
            </p:extLst>
          </p:nvPr>
        </p:nvGraphicFramePr>
        <p:xfrm>
          <a:off x="132692" y="1397001"/>
          <a:ext cx="8918896" cy="4396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9448"/>
                <a:gridCol w="4459448"/>
              </a:tblGrid>
              <a:tr h="567206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ADL</a:t>
                      </a:r>
                      <a:endParaRPr lang="en-US" sz="3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AML</a:t>
                      </a:r>
                      <a:endParaRPr lang="en-US" sz="3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194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OpenEHR, ISO 13606-2 Standard (2011)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OMG Standard (2015)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4287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Rich</a:t>
                      </a:r>
                      <a:r>
                        <a:rPr lang="en-US" baseline="0" dirty="0" smtClean="0"/>
                        <a:t> set of archetypes 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BD67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Converted/Transformed</a:t>
                      </a:r>
                      <a:r>
                        <a:rPr lang="en-US" baseline="0" dirty="0" smtClean="0"/>
                        <a:t> archetypes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</a:tr>
              <a:tr h="604676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Open-source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Modeling Tools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BD67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Tooling in</a:t>
                      </a:r>
                      <a:r>
                        <a:rPr lang="en-US" baseline="0" dirty="0" smtClean="0"/>
                        <a:t> progress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</a:tr>
              <a:tr h="91117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Reference</a:t>
                      </a:r>
                      <a:r>
                        <a:rPr lang="en-US" baseline="0" dirty="0" smtClean="0"/>
                        <a:t> Models in Basic Meta Model (BMM)  proprietary format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Reference</a:t>
                      </a:r>
                      <a:r>
                        <a:rPr lang="en-US" baseline="0" dirty="0" smtClean="0"/>
                        <a:t> Model in UML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BD67C"/>
                    </a:solidFill>
                  </a:tcPr>
                </a:tc>
              </a:tr>
              <a:tr h="1063935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Archetypes</a:t>
                      </a:r>
                      <a:r>
                        <a:rPr lang="en-US" baseline="0" dirty="0" smtClean="0"/>
                        <a:t> in ODIN, </a:t>
                      </a:r>
                      <a:r>
                        <a:rPr lang="en-US" baseline="0" dirty="0" err="1" smtClean="0"/>
                        <a:t>cADL</a:t>
                      </a:r>
                      <a:r>
                        <a:rPr lang="en-US" baseline="0" dirty="0" smtClean="0"/>
                        <a:t> proprietary formats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Archetype in UML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BD67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13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sz="3600" dirty="0" smtClean="0"/>
              <a:t>ADL’s proprietary ODIN, BMM, </a:t>
            </a:r>
            <a:r>
              <a:rPr lang="en-US" sz="3600" dirty="0" err="1" smtClean="0"/>
              <a:t>cADL</a:t>
            </a:r>
            <a:endParaRPr lang="en-US" sz="3600" dirty="0" smtClean="0"/>
          </a:p>
          <a:p>
            <a:pPr lvl="1">
              <a:buFont typeface="Arial"/>
              <a:buChar char="•"/>
            </a:pPr>
            <a:r>
              <a:rPr lang="en-US" sz="3600" dirty="0" smtClean="0"/>
              <a:t>RM needed to converted to BMM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No easy gateway to Model-Driven Architecture (MDA)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Tied to OpenEHR Tooling</a:t>
            </a:r>
          </a:p>
          <a:p>
            <a:pPr lvl="2"/>
            <a:r>
              <a:rPr lang="en-US" sz="3200" dirty="0" smtClean="0"/>
              <a:t>RM ties to OpenEHR RM – Upcoming tooling (not Eiffel)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Problems with ADL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sz="3600" dirty="0" smtClean="0"/>
              <a:t>New OMG Standard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No </a:t>
            </a:r>
            <a:r>
              <a:rPr lang="en-US" sz="3600" dirty="0"/>
              <a:t>n</a:t>
            </a:r>
            <a:r>
              <a:rPr lang="en-US" sz="3600" dirty="0" smtClean="0"/>
              <a:t>ative archetypes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Lack of tooling</a:t>
            </a:r>
          </a:p>
          <a:p>
            <a:pPr marL="914400" lvl="2" indent="0">
              <a:buNone/>
            </a:pPr>
            <a:r>
              <a:rPr lang="en-US" sz="3200" dirty="0" smtClean="0">
                <a:sym typeface="Wingdings"/>
              </a:rPr>
              <a:t> </a:t>
            </a:r>
            <a:r>
              <a:rPr lang="en-US" sz="3200" dirty="0" smtClean="0"/>
              <a:t>Manual creation of AML archetypes</a:t>
            </a:r>
          </a:p>
          <a:p>
            <a:pPr lvl="3"/>
            <a:r>
              <a:rPr lang="en-US" sz="2800" dirty="0" smtClean="0"/>
              <a:t>Tedious</a:t>
            </a:r>
          </a:p>
          <a:p>
            <a:pPr lvl="3"/>
            <a:r>
              <a:rPr lang="en-US" sz="2800" dirty="0" smtClean="0"/>
              <a:t>Error-prone</a:t>
            </a:r>
          </a:p>
          <a:p>
            <a:pPr lvl="3"/>
            <a:r>
              <a:rPr lang="en-US" sz="2800" dirty="0" smtClean="0"/>
              <a:t>Confusing even to expert modeler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Problems with 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6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Advisers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5-04-22 at 1.41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1014"/>
            <a:ext cx="1168005" cy="14639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7916" y="1461014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Christopher </a:t>
            </a:r>
            <a:r>
              <a:rPr lang="en-US" sz="2400" b="1" dirty="0"/>
              <a:t>G. Chute</a:t>
            </a:r>
            <a:r>
              <a:rPr lang="en-US" sz="2400" dirty="0"/>
              <a:t>, </a:t>
            </a:r>
            <a:r>
              <a:rPr lang="en-US" sz="2400" dirty="0" smtClean="0"/>
              <a:t>MD, Dr. P.H.</a:t>
            </a:r>
          </a:p>
          <a:p>
            <a:r>
              <a:rPr lang="en-US" sz="1400" dirty="0" smtClean="0"/>
              <a:t>Bloomberg Distinguished Professor of Health Informatics,</a:t>
            </a:r>
          </a:p>
          <a:p>
            <a:r>
              <a:rPr lang="en-US" sz="1400" dirty="0" smtClean="0"/>
              <a:t>Professor of Medicine, Public Health, and Nursing,</a:t>
            </a:r>
          </a:p>
          <a:p>
            <a:r>
              <a:rPr lang="en-US" sz="1400" dirty="0" smtClean="0"/>
              <a:t>Chief Health Information Research Officer,</a:t>
            </a:r>
          </a:p>
          <a:p>
            <a:r>
              <a:rPr lang="en-US" sz="1400" dirty="0" smtClean="0"/>
              <a:t>Johns Hopkins Medicine Professor,</a:t>
            </a:r>
          </a:p>
          <a:p>
            <a:r>
              <a:rPr lang="en-US" sz="1400" dirty="0" smtClean="0"/>
              <a:t>Johns Hopkins, Baltimore, Maryland.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2392" y="36676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Screen Shot 2015-04-22 at 1.51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07826"/>
            <a:ext cx="1164850" cy="15508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7916" y="3068392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Claudia Neuhauser</a:t>
            </a:r>
            <a:r>
              <a:rPr lang="en-US" sz="2400" dirty="0" smtClean="0"/>
              <a:t>, PhD.</a:t>
            </a:r>
          </a:p>
          <a:p>
            <a:r>
              <a:rPr lang="en-US" sz="1400" dirty="0" smtClean="0"/>
              <a:t>Director of Informatics Institute,</a:t>
            </a:r>
          </a:p>
          <a:p>
            <a:r>
              <a:rPr lang="en-US" sz="1400" dirty="0" smtClean="0"/>
              <a:t>Interim Director, Minnesota Supercomputing Institute,</a:t>
            </a:r>
          </a:p>
          <a:p>
            <a:r>
              <a:rPr lang="en-US" sz="1400" dirty="0" smtClean="0"/>
              <a:t>Office of the Vice President for Research,</a:t>
            </a:r>
          </a:p>
          <a:p>
            <a:r>
              <a:rPr lang="en-US" sz="1400" dirty="0" smtClean="0"/>
              <a:t>Director of Graduate Studies, Biomedical Informatics &amp; Computational Biology</a:t>
            </a:r>
          </a:p>
          <a:p>
            <a:r>
              <a:rPr lang="en-US" sz="1400" dirty="0" smtClean="0"/>
              <a:t>University Of Minnesota,  Minneapolis, Minnesota.</a:t>
            </a:r>
          </a:p>
        </p:txBody>
      </p:sp>
      <p:pic>
        <p:nvPicPr>
          <p:cNvPr id="13" name="Picture 12" descr="Screen Shot 2015-04-22 at 2.03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39298"/>
            <a:ext cx="1164490" cy="13845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7916" y="4700608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Guoqian Jiang</a:t>
            </a:r>
            <a:r>
              <a:rPr lang="en-US" sz="2400" dirty="0" smtClean="0"/>
              <a:t>, MD, PhD.</a:t>
            </a:r>
          </a:p>
          <a:p>
            <a:r>
              <a:rPr lang="en-US" sz="1400" dirty="0" smtClean="0"/>
              <a:t>Associate Professor of Biomedical Informatics,</a:t>
            </a:r>
          </a:p>
          <a:p>
            <a:r>
              <a:rPr lang="en-US" sz="1400" dirty="0" smtClean="0"/>
              <a:t>Associate Consultant in Department of Health Sciences Research,</a:t>
            </a:r>
          </a:p>
          <a:p>
            <a:r>
              <a:rPr lang="en-US" sz="1400" dirty="0" smtClean="0"/>
              <a:t>Division of Biomedical Statistics &amp; Informatics,</a:t>
            </a:r>
          </a:p>
          <a:p>
            <a:r>
              <a:rPr lang="en-US" sz="1400" dirty="0" smtClean="0"/>
              <a:t>Mayo Clinic College of Medicine,</a:t>
            </a:r>
          </a:p>
          <a:p>
            <a:r>
              <a:rPr lang="en-US" sz="1400" dirty="0" smtClean="0"/>
              <a:t>Rochester, Minnesota.</a:t>
            </a:r>
          </a:p>
        </p:txBody>
      </p:sp>
    </p:spTree>
    <p:extLst>
      <p:ext uri="{BB962C8B-B14F-4D97-AF65-F5344CB8AC3E}">
        <p14:creationId xmlns:p14="http://schemas.microsoft.com/office/powerpoint/2010/main" val="204236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</a:t>
            </a:r>
            <a:r>
              <a:rPr lang="en-US" dirty="0" smtClean="0"/>
              <a:t>to?</a:t>
            </a:r>
            <a:endParaRPr lang="en-US" dirty="0"/>
          </a:p>
          <a:p>
            <a:r>
              <a:rPr lang="en-US" b="1" dirty="0"/>
              <a:t>Benefit from AML’s UML </a:t>
            </a:r>
            <a:r>
              <a:rPr lang="en-US" b="1" dirty="0" smtClean="0"/>
              <a:t>format</a:t>
            </a:r>
            <a:endParaRPr lang="en-US" b="1" dirty="0"/>
          </a:p>
          <a:p>
            <a:r>
              <a:rPr lang="en-US" b="1" dirty="0"/>
              <a:t>Leverage existing set of rich ADL </a:t>
            </a:r>
            <a:r>
              <a:rPr lang="en-US" b="1" dirty="0" smtClean="0"/>
              <a:t>archetypes</a:t>
            </a:r>
            <a:endParaRPr lang="en-US" b="1" dirty="0"/>
          </a:p>
          <a:p>
            <a:r>
              <a:rPr lang="en-US" b="1" dirty="0"/>
              <a:t>Avoid manual </a:t>
            </a:r>
            <a:r>
              <a:rPr lang="en-US" b="1" dirty="0" smtClean="0"/>
              <a:t>process:</a:t>
            </a:r>
          </a:p>
          <a:p>
            <a:pPr lvl="1"/>
            <a:r>
              <a:rPr lang="en-US" b="1" dirty="0" smtClean="0"/>
              <a:t>re</a:t>
            </a:r>
            <a:r>
              <a:rPr lang="en-US" b="1" dirty="0"/>
              <a:t>-creating ADL archetypes as AML </a:t>
            </a:r>
            <a:r>
              <a:rPr lang="en-US" b="1" dirty="0" smtClean="0"/>
              <a:t>archetypes</a:t>
            </a:r>
            <a:endParaRPr lang="en-US" b="1" dirty="0"/>
          </a:p>
          <a:p>
            <a:r>
              <a:rPr lang="en-US" dirty="0"/>
              <a:t>M</a:t>
            </a:r>
            <a:r>
              <a:rPr lang="en-US" dirty="0" smtClean="0"/>
              <a:t>ake valid AML archetypes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en-US" sz="4000" dirty="0" smtClean="0"/>
              <a:t>Background </a:t>
            </a:r>
          </a:p>
          <a:p>
            <a:endParaRPr lang="en-US" sz="4000" b="1" dirty="0"/>
          </a:p>
          <a:p>
            <a:pPr>
              <a:buFont typeface="Wingdings" charset="2"/>
              <a:buChar char="ü"/>
            </a:pPr>
            <a:r>
              <a:rPr lang="en-US" sz="4000" dirty="0" smtClean="0"/>
              <a:t>Problem Statement</a:t>
            </a:r>
          </a:p>
          <a:p>
            <a:endParaRPr lang="en-US" sz="4400" dirty="0" smtClean="0"/>
          </a:p>
          <a:p>
            <a:r>
              <a:rPr lang="en-US" sz="4400" b="1" dirty="0" smtClean="0"/>
              <a:t> Transformation Mappings</a:t>
            </a:r>
          </a:p>
          <a:p>
            <a:endParaRPr lang="en-US" sz="4400" dirty="0" smtClean="0"/>
          </a:p>
          <a:p>
            <a:r>
              <a:rPr lang="en-US" sz="4400" dirty="0" smtClean="0"/>
              <a:t>Implementation</a:t>
            </a: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5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Create Tools to:</a:t>
            </a:r>
          </a:p>
          <a:p>
            <a:pPr lvl="1"/>
            <a:r>
              <a:rPr lang="en-US" sz="4000" dirty="0" smtClean="0"/>
              <a:t>Transform ADL archetypes to AML</a:t>
            </a:r>
          </a:p>
          <a:p>
            <a:pPr lvl="1"/>
            <a:r>
              <a:rPr lang="en-US" sz="4000" dirty="0" smtClean="0"/>
              <a:t> New ones Programmatically, GUI</a:t>
            </a:r>
          </a:p>
          <a:p>
            <a:pPr lvl="1"/>
            <a:r>
              <a:rPr lang="en-US" sz="4000" dirty="0" smtClean="0"/>
              <a:t>Conform to AML Specifications</a:t>
            </a:r>
          </a:p>
          <a:p>
            <a:pPr lvl="1"/>
            <a:r>
              <a:rPr lang="en-US" sz="4000" dirty="0" smtClean="0"/>
              <a:t>Generic and Open-source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0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Understanding of ADL and AML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Identify lossless mappings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Implement a generic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7"/>
            <a:ext cx="484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0441" y="1351586"/>
            <a:ext cx="3034796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Metadata Section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80441" y="4480960"/>
            <a:ext cx="3048029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Constraints/Definition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80441" y="5802352"/>
            <a:ext cx="3727313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Terms &amp; Terminology Binding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3 Profiles of AML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 Shot 2015-06-09 at 2.2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78" y="1298046"/>
            <a:ext cx="6803149" cy="5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8650" indent="-571500">
              <a:lnSpc>
                <a:spcPct val="200000"/>
              </a:lnSpc>
            </a:pPr>
            <a:endParaRPr lang="en-US" sz="4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The Mappings</a:t>
            </a:r>
            <a:endParaRPr lang="en-US" dirty="0"/>
          </a:p>
        </p:txBody>
      </p:sp>
      <p:pic>
        <p:nvPicPr>
          <p:cNvPr id="16" name="Picture 15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03236" y="982254"/>
            <a:ext cx="3034796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Metadata Section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70543" y="4296294"/>
            <a:ext cx="3048029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Constraints/Definition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0375" y="5756831"/>
            <a:ext cx="3727313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Terms &amp; Terminology Binding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  <p:pic>
        <p:nvPicPr>
          <p:cNvPr id="20" name="Picture 19" descr="Screen Shot 2015-06-09 at 2.24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00" y="1466451"/>
            <a:ext cx="4244690" cy="338384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437688" y="3629800"/>
            <a:ext cx="870050" cy="869833"/>
          </a:xfrm>
          <a:prstGeom prst="right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1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ADL </a:t>
            </a:r>
            <a:r>
              <a:rPr lang="en-US" dirty="0" smtClean="0">
                <a:sym typeface="Wingdings"/>
              </a:rPr>
              <a:t> AML </a:t>
            </a:r>
            <a:r>
              <a:rPr lang="en-US" dirty="0" smtClean="0"/>
              <a:t>Mappings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7-18 at 4.05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5" y="1315369"/>
            <a:ext cx="6805278" cy="55504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55249" y="2388276"/>
            <a:ext cx="2142051" cy="296639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05819" y="5477871"/>
            <a:ext cx="330785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Traceability Matrix</a:t>
            </a:r>
            <a:endParaRPr lang="en-US" sz="3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97302" y="5354667"/>
            <a:ext cx="1753447" cy="246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8650" indent="-571500">
              <a:lnSpc>
                <a:spcPct val="200000"/>
              </a:lnSpc>
            </a:pPr>
            <a:r>
              <a:rPr lang="en-US" sz="4000" dirty="0" smtClean="0"/>
              <a:t>Reference Model Mappings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Archetype Identification Mappings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Constraint Mappings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Terminology Binding Mappings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9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Mentor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7916" y="1461014"/>
            <a:ext cx="5843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Harold R. </a:t>
            </a:r>
            <a:r>
              <a:rPr lang="en-US" sz="2400" b="1" dirty="0" err="1" smtClean="0"/>
              <a:t>Solbrig</a:t>
            </a:r>
            <a:r>
              <a:rPr lang="en-US" sz="2400" dirty="0" smtClean="0"/>
              <a:t>, MS</a:t>
            </a:r>
          </a:p>
          <a:p>
            <a:r>
              <a:rPr lang="en-US" sz="1400" dirty="0" smtClean="0"/>
              <a:t>Technical Specialist II,</a:t>
            </a:r>
          </a:p>
          <a:p>
            <a:r>
              <a:rPr lang="en-US" sz="1400" dirty="0"/>
              <a:t>Division of Biomedical Statistics &amp; Informatics,</a:t>
            </a:r>
          </a:p>
          <a:p>
            <a:r>
              <a:rPr lang="en-US" sz="1400" dirty="0"/>
              <a:t>Mayo </a:t>
            </a:r>
            <a:r>
              <a:rPr lang="en-US" sz="1400" dirty="0" smtClean="0"/>
              <a:t>Clinic,</a:t>
            </a:r>
            <a:endParaRPr lang="en-US" sz="1400" dirty="0"/>
          </a:p>
          <a:p>
            <a:r>
              <a:rPr lang="en-US" sz="1400" dirty="0"/>
              <a:t>Rochester, Minnesota.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2392" y="36676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reen Shot 2015-04-23 at 11.4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" y="1461014"/>
            <a:ext cx="1207911" cy="142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5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" indent="0">
              <a:lnSpc>
                <a:spcPct val="200000"/>
              </a:lnSpc>
              <a:buNone/>
            </a:pPr>
            <a:r>
              <a:rPr lang="en-US" sz="4000" dirty="0" smtClean="0"/>
              <a:t>RM Characteristics:</a:t>
            </a:r>
          </a:p>
          <a:p>
            <a:pPr marL="628650" indent="-571500">
              <a:lnSpc>
                <a:spcPct val="200000"/>
              </a:lnSpc>
            </a:pPr>
            <a:r>
              <a:rPr lang="en-US" sz="4000" dirty="0" smtClean="0"/>
              <a:t>Publisher, Namespace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RM Class – ‘about’ this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Data Types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Reference Model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CIMI Reference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5-04-21 at 11.17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197"/>
            <a:ext cx="9144000" cy="45931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903" y="5524606"/>
            <a:ext cx="285943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miniCIMI</a:t>
            </a:r>
            <a:r>
              <a:rPr lang="en-US" dirty="0" smtClean="0"/>
              <a:t> Reference Model</a:t>
            </a:r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4319698" y="3538096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5783157" y="1533197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7223341" y="3538095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795349"/>
            <a:ext cx="4106333" cy="4062651"/>
          </a:xfrm>
          <a:prstGeom prst="rect">
            <a:avLst/>
          </a:prstGeom>
          <a:solidFill>
            <a:srgbClr val="CEFFFD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ITEM_GROUP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ITEM</a:t>
            </a:r>
          </a:p>
          <a:p>
            <a:pPr marL="1257300" lvl="2" indent="-342900">
              <a:buFont typeface="Wingdings" charset="2"/>
              <a:buChar char="v"/>
            </a:pPr>
            <a:r>
              <a:rPr lang="en-US" sz="2400" dirty="0" smtClean="0">
                <a:solidFill>
                  <a:srgbClr val="4F6228"/>
                </a:solidFill>
              </a:rPr>
              <a:t>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ITEM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smtClean="0"/>
              <a:t>ITEM_GROUP</a:t>
            </a:r>
          </a:p>
          <a:p>
            <a:pPr marL="1657350" lvl="3" indent="-285750">
              <a:buFont typeface="Arial"/>
              <a:buChar char="•"/>
            </a:pPr>
            <a:r>
              <a:rPr lang="en-US" sz="2400" dirty="0" smtClean="0"/>
              <a:t>ITEM</a:t>
            </a:r>
          </a:p>
          <a:p>
            <a:pPr marL="2171700" lvl="4" indent="-342900">
              <a:buFont typeface="Wingdings" charset="2"/>
              <a:buChar char="v"/>
            </a:pP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ITEM</a:t>
            </a:r>
          </a:p>
          <a:p>
            <a:pPr marL="1257300" lvl="2" indent="-342900">
              <a:buFont typeface="Wingdings" charset="2"/>
              <a:buChar char="v"/>
            </a:pPr>
            <a:r>
              <a:rPr lang="en-US" sz="2400" dirty="0" smtClean="0">
                <a:solidFill>
                  <a:srgbClr val="4F6228"/>
                </a:solidFill>
              </a:rPr>
              <a:t>ELEMENT</a:t>
            </a:r>
          </a:p>
          <a:p>
            <a:pPr marL="800100" lvl="1" indent="-342900">
              <a:buFont typeface="Wingdings" charset="2"/>
              <a:buChar char="v"/>
            </a:pPr>
            <a:r>
              <a:rPr lang="en-US" sz="2400" dirty="0" smtClean="0">
                <a:solidFill>
                  <a:srgbClr val="4F6228"/>
                </a:solidFill>
              </a:rPr>
              <a:t>ELEMENT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6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0441" y="1351586"/>
            <a:ext cx="3034796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Metadata Section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80441" y="4480960"/>
            <a:ext cx="3048029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Constraints/Definition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80441" y="5802352"/>
            <a:ext cx="3727313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Terms &amp; Terminology Binding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0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cxnSp>
        <p:nvCxnSpPr>
          <p:cNvPr id="14" name="Straight Connector 13"/>
          <p:cNvCxnSpPr/>
          <p:nvPr/>
        </p:nvCxnSpPr>
        <p:spPr>
          <a:xfrm>
            <a:off x="2087012" y="2637522"/>
            <a:ext cx="1101232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40644" y="2656714"/>
            <a:ext cx="119749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946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publisher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0"/>
          </p:cNvCxnSpPr>
          <p:nvPr/>
        </p:nvCxnSpPr>
        <p:spPr>
          <a:xfrm flipV="1">
            <a:off x="2407437" y="2637522"/>
            <a:ext cx="0" cy="271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071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RM Class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3838687" y="2637523"/>
            <a:ext cx="0" cy="2716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859271" y="2423205"/>
            <a:ext cx="723961" cy="1919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53209" y="2782223"/>
            <a:ext cx="207108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RM Release Version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201325" y="2442397"/>
            <a:ext cx="0" cy="310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AML Reference Model Profile</a:t>
            </a:r>
            <a:endParaRPr lang="en-US" dirty="0"/>
          </a:p>
        </p:txBody>
      </p:sp>
      <p:pic>
        <p:nvPicPr>
          <p:cNvPr id="4" name="Content Placeholder 3" descr="Screen Shot 2015-06-08 at 4.46.29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424" b="-48424"/>
          <a:stretch>
            <a:fillRect/>
          </a:stretch>
        </p:blipFill>
        <p:spPr>
          <a:ln w="127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064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 </a:t>
            </a:r>
            <a:r>
              <a:rPr lang="en-US" dirty="0" smtClean="0">
                <a:sym typeface="Wingdings"/>
              </a:rPr>
              <a:t> AML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cxnSp>
        <p:nvCxnSpPr>
          <p:cNvPr id="14" name="Straight Connector 13"/>
          <p:cNvCxnSpPr/>
          <p:nvPr/>
        </p:nvCxnSpPr>
        <p:spPr>
          <a:xfrm>
            <a:off x="2087012" y="2637522"/>
            <a:ext cx="1101232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40644" y="2656714"/>
            <a:ext cx="119749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946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publisher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0"/>
          </p:cNvCxnSpPr>
          <p:nvPr/>
        </p:nvCxnSpPr>
        <p:spPr>
          <a:xfrm flipV="1">
            <a:off x="2407437" y="2637522"/>
            <a:ext cx="0" cy="271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071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RM Class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3838687" y="2637523"/>
            <a:ext cx="0" cy="2716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6-08 at 4.46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4879975"/>
            <a:ext cx="6591300" cy="1841500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2259446" y="3278499"/>
            <a:ext cx="102430" cy="264480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554289" y="3278499"/>
            <a:ext cx="171356" cy="1753939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59271" y="2423205"/>
            <a:ext cx="723961" cy="1919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53209" y="2782223"/>
            <a:ext cx="207108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RM Release Version 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201325" y="2442397"/>
            <a:ext cx="0" cy="310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483263" y="3151555"/>
            <a:ext cx="4172367" cy="32047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90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146794"/>
              </p:ext>
            </p:extLst>
          </p:nvPr>
        </p:nvGraphicFramePr>
        <p:xfrm>
          <a:off x="457200" y="1600200"/>
          <a:ext cx="8229600" cy="2575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AML</a:t>
                      </a:r>
                      <a:r>
                        <a:rPr lang="en-US" baseline="0" dirty="0" smtClean="0"/>
                        <a:t> Profile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Publisher</a:t>
                      </a:r>
                      <a:r>
                        <a:rPr lang="en-US" baseline="0" dirty="0" smtClean="0"/>
                        <a:t> (rm_publisher)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ReferenceModel</a:t>
                      </a:r>
                      <a:r>
                        <a:rPr lang="en-US" dirty="0" smtClean="0"/>
                        <a:t>&gt;&gt;::</a:t>
                      </a:r>
                      <a:r>
                        <a:rPr lang="en-US" dirty="0" err="1" smtClean="0"/>
                        <a:t>rmPublisher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RM</a:t>
                      </a:r>
                      <a:r>
                        <a:rPr lang="en-US" baseline="0" dirty="0" smtClean="0"/>
                        <a:t> Class (</a:t>
                      </a:r>
                      <a:r>
                        <a:rPr lang="en-US" baseline="0" dirty="0" err="1" smtClean="0"/>
                        <a:t>rm_class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Root/Defining Class of Archetype.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Corresponds to the the name of the &lt;&lt;</a:t>
                      </a:r>
                      <a:r>
                        <a:rPr lang="en-US" dirty="0" err="1" smtClean="0"/>
                        <a:t>ReferenceModel</a:t>
                      </a:r>
                      <a:r>
                        <a:rPr lang="en-US" dirty="0" smtClean="0"/>
                        <a:t>&gt;&gt;</a:t>
                      </a:r>
                      <a:r>
                        <a:rPr lang="en-US" baseline="0" dirty="0" smtClean="0"/>
                        <a:t> Class specialized by this archetype.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RM Release Version (</a:t>
                      </a:r>
                      <a:r>
                        <a:rPr lang="en-US" dirty="0" err="1" smtClean="0"/>
                        <a:t>rm_release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ReferenceModel</a:t>
                      </a:r>
                      <a:r>
                        <a:rPr lang="en-US" dirty="0" smtClean="0"/>
                        <a:t>&gt;&gt;::</a:t>
                      </a:r>
                      <a:r>
                        <a:rPr lang="en-US" dirty="0" err="1" smtClean="0"/>
                        <a:t>rmVersion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Reference Model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8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Identification Mappings</a:t>
            </a:r>
            <a:endParaRPr lang="en-US" dirty="0"/>
          </a:p>
        </p:txBody>
      </p:sp>
      <p:pic>
        <p:nvPicPr>
          <p:cNvPr id="4" name="Content Placeholder 3" descr="Screen Shot 2015-06-12 at 3.55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25" b="-40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32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Identification Mappings</a:t>
            </a:r>
            <a:endParaRPr lang="en-US" dirty="0"/>
          </a:p>
        </p:txBody>
      </p:sp>
      <p:pic>
        <p:nvPicPr>
          <p:cNvPr id="4" name="Content Placeholder 3" descr="Screen Shot 2015-06-12 at 3.33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81" r="-44481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457200" y="1838593"/>
            <a:ext cx="167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AML Constraints Model Profile (CMP)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b="1" dirty="0" smtClean="0"/>
              <a:t>Background </a:t>
            </a:r>
          </a:p>
          <a:p>
            <a:endParaRPr lang="en-US" sz="4000" b="1" dirty="0"/>
          </a:p>
          <a:p>
            <a:r>
              <a:rPr lang="en-US" sz="4000" dirty="0" smtClean="0"/>
              <a:t>Problem Statement</a:t>
            </a:r>
          </a:p>
          <a:p>
            <a:endParaRPr lang="en-US" sz="4400" dirty="0" smtClean="0"/>
          </a:p>
          <a:p>
            <a:r>
              <a:rPr lang="en-US" sz="4400" dirty="0" smtClean="0"/>
              <a:t> Transformation Mappings</a:t>
            </a:r>
          </a:p>
          <a:p>
            <a:endParaRPr lang="en-US" sz="4400" dirty="0" smtClean="0"/>
          </a:p>
          <a:p>
            <a:r>
              <a:rPr lang="en-US" sz="4400" dirty="0" smtClean="0"/>
              <a:t>Implementation</a:t>
            </a: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7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Identification Mappings</a:t>
            </a:r>
            <a:endParaRPr lang="en-US" dirty="0"/>
          </a:p>
        </p:txBody>
      </p:sp>
      <p:pic>
        <p:nvPicPr>
          <p:cNvPr id="4" name="Content Placeholder 3" descr="Screen Shot 2015-06-12 at 3.33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81" r="-44481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457200" y="1838593"/>
            <a:ext cx="167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AML Constraints Model Profile (CMP)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819677" y="3582414"/>
            <a:ext cx="5324323" cy="2869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35873" y="1600200"/>
            <a:ext cx="1383804" cy="198221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819677" y="0"/>
            <a:ext cx="5324323" cy="1600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435873" y="0"/>
            <a:ext cx="2237727" cy="1600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435873" y="3582414"/>
            <a:ext cx="2237727" cy="2869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8-06 at 11.19.5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0"/>
            <a:ext cx="4470400" cy="6451600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1207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Identification Mappings</a:t>
            </a:r>
            <a:endParaRPr lang="en-US" dirty="0"/>
          </a:p>
        </p:txBody>
      </p:sp>
      <p:graphicFrame>
        <p:nvGraphicFramePr>
          <p:cNvPr id="11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000476"/>
              </p:ext>
            </p:extLst>
          </p:nvPr>
        </p:nvGraphicFramePr>
        <p:xfrm>
          <a:off x="457200" y="1627171"/>
          <a:ext cx="8229600" cy="25958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AML CMP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Namespace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&lt;&lt;Archetype&gt;&gt;</a:t>
                      </a:r>
                      <a:r>
                        <a:rPr lang="en-US" baseline="0" dirty="0" smtClean="0"/>
                        <a:t> Package URI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rm_closure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ArchetypeLibrary</a:t>
                      </a:r>
                      <a:r>
                        <a:rPr lang="en-US" dirty="0" smtClean="0"/>
                        <a:t>&gt;&gt;::</a:t>
                      </a:r>
                      <a:r>
                        <a:rPr lang="en-US" dirty="0" err="1" smtClean="0"/>
                        <a:t>rm_package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Archetype Release Version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&lt;&lt;Archetype&gt;&gt;::</a:t>
                      </a:r>
                      <a:r>
                        <a:rPr lang="en-US" dirty="0" err="1" smtClean="0"/>
                        <a:t>release_version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Archetype</a:t>
                      </a:r>
                      <a:r>
                        <a:rPr lang="en-US" baseline="0" dirty="0" smtClean="0"/>
                        <a:t> Version Status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&lt;&lt;Archetype&gt;&gt;::</a:t>
                      </a:r>
                      <a:r>
                        <a:rPr lang="en-US" dirty="0" err="1" smtClean="0"/>
                        <a:t>version_status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Archetype Build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&lt;&lt;Archetype&gt;&gt;::</a:t>
                      </a:r>
                      <a:r>
                        <a:rPr lang="en-US" dirty="0" err="1" smtClean="0"/>
                        <a:t>build_count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Concept Id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&lt;&lt;Archetype&gt;&gt; Package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32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Identification Mappings</a:t>
            </a:r>
            <a:endParaRPr lang="en-US" dirty="0"/>
          </a:p>
        </p:txBody>
      </p:sp>
      <p:pic>
        <p:nvPicPr>
          <p:cNvPr id="3" name="Content Placeholder 2" descr="Screen Shot 2015-07-14 at 4.36.4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40" b="-21140"/>
          <a:stretch>
            <a:fillRect/>
          </a:stretch>
        </p:blipFill>
        <p:spPr>
          <a:xfrm>
            <a:off x="0" y="1882422"/>
            <a:ext cx="9144000" cy="5372717"/>
          </a:xfrm>
        </p:spPr>
      </p:pic>
      <p:sp>
        <p:nvSpPr>
          <p:cNvPr id="2" name="TextBox 1"/>
          <p:cNvSpPr txBox="1"/>
          <p:nvPr/>
        </p:nvSpPr>
        <p:spPr>
          <a:xfrm>
            <a:off x="457200" y="1411111"/>
            <a:ext cx="822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‘</a:t>
            </a:r>
            <a:r>
              <a:rPr lang="en-US" dirty="0" err="1" smtClean="0"/>
              <a:t>adult_patient</a:t>
            </a:r>
            <a:r>
              <a:rPr lang="en-US" dirty="0" smtClean="0"/>
              <a:t>’ – colorectal cancer patient</a:t>
            </a:r>
          </a:p>
          <a:p>
            <a:pPr marL="342900" indent="-342900">
              <a:buAutoNum type="arabicParenBoth"/>
            </a:pPr>
            <a:r>
              <a:rPr lang="en-US" dirty="0" smtClean="0"/>
              <a:t>Subject ID, </a:t>
            </a:r>
          </a:p>
          <a:p>
            <a:pPr marL="342900" indent="-342900">
              <a:buAutoNum type="arabicParenBoth"/>
            </a:pPr>
            <a:r>
              <a:rPr lang="en-US" dirty="0"/>
              <a:t>S</a:t>
            </a:r>
            <a:r>
              <a:rPr lang="en-US" dirty="0" smtClean="0"/>
              <a:t>ite of procedure (enumerated values – 2 permissible values), </a:t>
            </a:r>
          </a:p>
          <a:p>
            <a:pPr marL="342900" indent="-342900">
              <a:buAutoNum type="arabicParenBoth"/>
            </a:pPr>
            <a:r>
              <a:rPr lang="en-US" dirty="0"/>
              <a:t>A</a:t>
            </a:r>
            <a:r>
              <a:rPr lang="en-US" dirty="0" smtClean="0"/>
              <a:t>ge (&gt; 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4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" indent="0">
              <a:lnSpc>
                <a:spcPct val="200000"/>
              </a:lnSpc>
              <a:buNone/>
            </a:pPr>
            <a:r>
              <a:rPr lang="en-US" sz="4000" dirty="0" smtClean="0"/>
              <a:t>Constraining… </a:t>
            </a:r>
            <a:endParaRPr lang="en-US" sz="4000" dirty="0"/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RM Class, Parent Archetype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Reusing other archetypes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Matching archetype patterns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Archetype Library imports exactly one RM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Archetypes constraint same RM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Constrain – types, cardinality, possible values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Archetype ‘reuse’ – &lt;&lt;</a:t>
            </a:r>
            <a:r>
              <a:rPr lang="en-US" sz="4000" dirty="0" err="1" smtClean="0"/>
              <a:t>ArchetypeRoot</a:t>
            </a:r>
            <a:r>
              <a:rPr lang="en-US" sz="4000" dirty="0" smtClean="0"/>
              <a:t>&gt;&gt;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Constraint Pattern – &lt;&lt;</a:t>
            </a:r>
            <a:r>
              <a:rPr lang="en-US" sz="4000" dirty="0" err="1" smtClean="0"/>
              <a:t>ArchetypeSlot</a:t>
            </a:r>
            <a:r>
              <a:rPr lang="en-US" sz="4000" dirty="0" smtClean="0"/>
              <a:t>&gt;&gt;</a:t>
            </a:r>
          </a:p>
          <a:p>
            <a:pPr marL="514350" indent="-457200">
              <a:lnSpc>
                <a:spcPct val="200000"/>
              </a:lnSpc>
            </a:pPr>
            <a:endParaRPr lang="en-US" sz="4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5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Archetype Specialization</a:t>
            </a:r>
          </a:p>
          <a:p>
            <a:pPr marL="914400" lvl="1" indent="-457200">
              <a:lnSpc>
                <a:spcPct val="200000"/>
              </a:lnSpc>
            </a:pPr>
            <a:r>
              <a:rPr lang="en-US" sz="3600" dirty="0" smtClean="0"/>
              <a:t>Simple UML inheritance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UML Property Constraints Semantics</a:t>
            </a:r>
          </a:p>
          <a:p>
            <a:pPr marL="914400" lvl="1" indent="-457200">
              <a:lnSpc>
                <a:spcPct val="200000"/>
              </a:lnSpc>
            </a:pPr>
            <a:r>
              <a:rPr lang="en-US" sz="3600" dirty="0" smtClean="0"/>
              <a:t>Subset  </a:t>
            </a:r>
            <a:r>
              <a:rPr lang="en-US" sz="3600" dirty="0"/>
              <a:t>  </a:t>
            </a:r>
            <a:r>
              <a:rPr lang="en-US" sz="3600" dirty="0" smtClean="0"/>
              <a:t>- interval, range, permissible values</a:t>
            </a:r>
          </a:p>
          <a:p>
            <a:pPr marL="914400" lvl="1" indent="-457200">
              <a:lnSpc>
                <a:spcPct val="200000"/>
              </a:lnSpc>
            </a:pPr>
            <a:r>
              <a:rPr lang="en-US" sz="3600" dirty="0" smtClean="0"/>
              <a:t>Redefine </a:t>
            </a:r>
            <a:r>
              <a:rPr lang="en-US" sz="3600" dirty="0"/>
              <a:t> </a:t>
            </a:r>
            <a:r>
              <a:rPr lang="en-US" sz="3600" dirty="0" smtClean="0"/>
              <a:t>- single value  </a:t>
            </a:r>
          </a:p>
          <a:p>
            <a:pPr marL="514350" indent="-457200">
              <a:lnSpc>
                <a:spcPct val="200000"/>
              </a:lnSpc>
            </a:pPr>
            <a:endParaRPr lang="en-US" sz="4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  <p:pic>
        <p:nvPicPr>
          <p:cNvPr id="4" name="Content Placeholder 3" descr="Screen Shot 2015-06-12 at 5.32.4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06" r="-9606"/>
          <a:stretch/>
        </p:blipFill>
        <p:spPr>
          <a:xfrm>
            <a:off x="0" y="1225005"/>
            <a:ext cx="9144000" cy="5632995"/>
          </a:xfrm>
        </p:spPr>
      </p:pic>
      <p:sp>
        <p:nvSpPr>
          <p:cNvPr id="13" name="Donut 12"/>
          <p:cNvSpPr/>
          <p:nvPr/>
        </p:nvSpPr>
        <p:spPr>
          <a:xfrm>
            <a:off x="4966526" y="4767836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5962477" y="2531198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2019587" y="3848540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4966526" y="5630270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3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  <p:pic>
        <p:nvPicPr>
          <p:cNvPr id="3" name="Content Placeholder 2" descr="Screen Shot 2015-08-06 at 3.00.42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62" b="-196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747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  <p:pic>
        <p:nvPicPr>
          <p:cNvPr id="9" name="Content Placeholder 8" descr="Screen Shot 2015-06-12 at 3.33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81" r="-444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838593"/>
            <a:ext cx="167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AML Constraints Model Profile (CMP)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  <p:pic>
        <p:nvPicPr>
          <p:cNvPr id="9" name="Content Placeholder 8" descr="Screen Shot 2015-06-12 at 3.33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81" r="-444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838593"/>
            <a:ext cx="167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AML Constraints Model Profile (CMP)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139990" y="2274547"/>
            <a:ext cx="2579987" cy="17438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57048" y="4018369"/>
            <a:ext cx="1762929" cy="21077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557666" y="2274547"/>
            <a:ext cx="4399382" cy="17438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7666" y="6126163"/>
            <a:ext cx="4399382" cy="4285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139990" y="6126163"/>
            <a:ext cx="2579987" cy="4285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8-06 at 12.17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6" y="2274547"/>
            <a:ext cx="3582324" cy="4280179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048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“Make Interoperability Better”</a:t>
            </a:r>
          </a:p>
          <a:p>
            <a:r>
              <a:rPr lang="en-US" dirty="0" smtClean="0"/>
              <a:t>Digital information Exchange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How to be “On The Same Page”?</a:t>
            </a:r>
          </a:p>
          <a:p>
            <a:pPr lvl="1"/>
            <a:r>
              <a:rPr lang="en-US" dirty="0" smtClean="0"/>
              <a:t>Data </a:t>
            </a:r>
          </a:p>
          <a:p>
            <a:pPr marL="914400" lvl="2" indent="0">
              <a:buNone/>
            </a:pPr>
            <a:r>
              <a:rPr lang="en-US" dirty="0" smtClean="0"/>
              <a:t>What it is?</a:t>
            </a:r>
          </a:p>
          <a:p>
            <a:pPr lvl="1"/>
            <a:r>
              <a:rPr lang="en-US" dirty="0" smtClean="0"/>
              <a:t>Semantics </a:t>
            </a:r>
          </a:p>
          <a:p>
            <a:pPr marL="914400" lvl="2" indent="0">
              <a:buNone/>
            </a:pPr>
            <a:r>
              <a:rPr lang="en-US" dirty="0" smtClean="0"/>
              <a:t>What it means?</a:t>
            </a:r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Meaning is more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Shot 2015-04-20 at 2.4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69" y="3443048"/>
            <a:ext cx="3514227" cy="268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  <p:graphicFrame>
        <p:nvGraphicFramePr>
          <p:cNvPr id="8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8788901"/>
              </p:ext>
            </p:extLst>
          </p:nvPr>
        </p:nvGraphicFramePr>
        <p:xfrm>
          <a:off x="457200" y="1627171"/>
          <a:ext cx="8229600" cy="4617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AML CMP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C_COMPLEX_OBJECT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ComplexObjectConstraint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C_ARCHETYPE_ROOT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ArchteypeRoot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C_ARCHETYPE_SLOT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ArchetypeSlot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AUTHORED_RESOURCE,</a:t>
                      </a:r>
                    </a:p>
                    <a:p>
                      <a:r>
                        <a:rPr lang="en-US" dirty="0" smtClean="0"/>
                        <a:t>RESOURCE_DESCRIPTION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AuthoredResource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C_OBJECT/</a:t>
                      </a:r>
                      <a:r>
                        <a:rPr lang="en-US" dirty="0" err="1" smtClean="0"/>
                        <a:t>rm_type_name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‘Constrains’  RM Classifier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ARCHETYPE_CONSTRAINT/parent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‘Constrains’ Parent</a:t>
                      </a:r>
                      <a:r>
                        <a:rPr lang="en-US" baseline="0" dirty="0" smtClean="0"/>
                        <a:t> Archetype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C_ATTRIBUTE/</a:t>
                      </a:r>
                      <a:r>
                        <a:rPr lang="en-US" dirty="0" err="1" smtClean="0"/>
                        <a:t>rm_attr_name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RM Attribute that is being ‘constrained’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C_ATTRIBUTE/properties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Owned properties of </a:t>
                      </a:r>
                      <a:r>
                        <a:rPr lang="en-US" dirty="0" err="1" smtClean="0"/>
                        <a:t>ComplexObjectConstraint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RESOURCE_ANNOTATIONS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ResourceAnnotationNodeItem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TRANSLATION_DETAILS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ResourceTranslation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6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7-14 at 4.49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5" y="1250529"/>
            <a:ext cx="8539771" cy="553173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43222" y="1250529"/>
            <a:ext cx="3400778" cy="175432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‘</a:t>
            </a:r>
            <a:r>
              <a:rPr lang="en-US" dirty="0" err="1" smtClean="0"/>
              <a:t>adult_patient</a:t>
            </a:r>
            <a:r>
              <a:rPr lang="en-US" dirty="0" smtClean="0"/>
              <a:t>’ – colorectal cancer patient</a:t>
            </a:r>
          </a:p>
          <a:p>
            <a:pPr marL="342900" indent="-342900">
              <a:buAutoNum type="arabicParenBoth"/>
            </a:pPr>
            <a:r>
              <a:rPr lang="en-US" dirty="0" smtClean="0"/>
              <a:t>Subject ID, </a:t>
            </a:r>
          </a:p>
          <a:p>
            <a:pPr marL="342900" indent="-342900">
              <a:buAutoNum type="arabicParenBoth"/>
            </a:pPr>
            <a:r>
              <a:rPr lang="en-US" dirty="0"/>
              <a:t>S</a:t>
            </a:r>
            <a:r>
              <a:rPr lang="en-US" dirty="0" smtClean="0"/>
              <a:t>ite of procedure (enumerated values – 2 permissible values), </a:t>
            </a:r>
          </a:p>
          <a:p>
            <a:pPr marL="342900" indent="-342900">
              <a:buAutoNum type="arabicParenBoth"/>
            </a:pPr>
            <a:r>
              <a:rPr lang="en-US" dirty="0"/>
              <a:t>A</a:t>
            </a:r>
            <a:r>
              <a:rPr lang="en-US" dirty="0" smtClean="0"/>
              <a:t>ge (&gt; 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" indent="0">
              <a:lnSpc>
                <a:spcPct val="200000"/>
              </a:lnSpc>
              <a:buNone/>
            </a:pPr>
            <a:r>
              <a:rPr lang="en-US" sz="4000" dirty="0" smtClean="0"/>
              <a:t>Binds model elements to their meaning </a:t>
            </a:r>
            <a:endParaRPr lang="en-US" sz="4000" dirty="0"/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Local (within archetype)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External (Standard Terminologies)</a:t>
            </a:r>
          </a:p>
          <a:p>
            <a:pPr marL="57150" indent="0">
              <a:lnSpc>
                <a:spcPct val="200000"/>
              </a:lnSpc>
              <a:buNone/>
            </a:pPr>
            <a:endParaRPr lang="en-US" sz="4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  <p:pic>
        <p:nvPicPr>
          <p:cNvPr id="3" name="Content Placeholder 2" descr="Screen Shot 2015-08-06 at 2.49.37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27" r="-39227"/>
          <a:stretch>
            <a:fillRect/>
          </a:stretch>
        </p:blipFill>
        <p:spPr>
          <a:xfrm>
            <a:off x="-1694210" y="0"/>
            <a:ext cx="12469964" cy="6858000"/>
          </a:xfrm>
        </p:spPr>
      </p:pic>
      <p:sp>
        <p:nvSpPr>
          <p:cNvPr id="8" name="TextBox 7"/>
          <p:cNvSpPr txBox="1"/>
          <p:nvPr/>
        </p:nvSpPr>
        <p:spPr>
          <a:xfrm>
            <a:off x="5729111" y="4213862"/>
            <a:ext cx="3400778" cy="175432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‘</a:t>
            </a:r>
            <a:r>
              <a:rPr lang="en-US" dirty="0" err="1" smtClean="0"/>
              <a:t>adult_patient</a:t>
            </a:r>
            <a:r>
              <a:rPr lang="en-US" dirty="0" smtClean="0"/>
              <a:t>’ – colorectal cancer patient</a:t>
            </a:r>
          </a:p>
          <a:p>
            <a:pPr marL="342900" indent="-342900">
              <a:buAutoNum type="arabicParenBoth"/>
            </a:pPr>
            <a:r>
              <a:rPr lang="en-US" dirty="0" smtClean="0"/>
              <a:t>Subject ID, </a:t>
            </a:r>
          </a:p>
          <a:p>
            <a:pPr marL="342900" indent="-342900">
              <a:buAutoNum type="arabicParenBoth"/>
            </a:pPr>
            <a:r>
              <a:rPr lang="en-US" dirty="0"/>
              <a:t>S</a:t>
            </a:r>
            <a:r>
              <a:rPr lang="en-US" dirty="0" smtClean="0"/>
              <a:t>ite of procedure (enumerated values – 2 permissible values), </a:t>
            </a:r>
          </a:p>
          <a:p>
            <a:pPr marL="342900" indent="-342900">
              <a:buAutoNum type="arabicParenBoth"/>
            </a:pPr>
            <a:r>
              <a:rPr lang="en-US" dirty="0"/>
              <a:t>A</a:t>
            </a:r>
            <a:r>
              <a:rPr lang="en-US" dirty="0" smtClean="0"/>
              <a:t>ge (&gt; 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94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  <p:pic>
        <p:nvPicPr>
          <p:cNvPr id="4" name="Content Placeholder 3" descr="Screen Shot 2015-06-11 at 8.47.39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40" r="-32640"/>
          <a:stretch>
            <a:fillRect/>
          </a:stretch>
        </p:blipFill>
        <p:spPr>
          <a:xfrm>
            <a:off x="-225021" y="1225006"/>
            <a:ext cx="9628613" cy="5295366"/>
          </a:xfrm>
        </p:spPr>
      </p:pic>
    </p:spTree>
    <p:extLst>
      <p:ext uri="{BB962C8B-B14F-4D97-AF65-F5344CB8AC3E}">
        <p14:creationId xmlns:p14="http://schemas.microsoft.com/office/powerpoint/2010/main" val="221995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Terminology Binding Profile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Guided by - </a:t>
            </a:r>
          </a:p>
          <a:p>
            <a:pPr marL="0" lvl="1" indent="0">
              <a:buNone/>
            </a:pPr>
            <a:r>
              <a:rPr lang="en-US" dirty="0" smtClean="0"/>
              <a:t>	ISO </a:t>
            </a:r>
            <a:r>
              <a:rPr lang="en-US" dirty="0"/>
              <a:t>11179 – Metadata Repository (3</a:t>
            </a:r>
            <a:r>
              <a:rPr lang="en-US" baseline="30000" dirty="0"/>
              <a:t>rd</a:t>
            </a:r>
            <a:r>
              <a:rPr lang="en-US" dirty="0"/>
              <a:t> Ed.</a:t>
            </a:r>
            <a:r>
              <a:rPr lang="en-US" dirty="0" smtClean="0"/>
              <a:t>)</a:t>
            </a:r>
          </a:p>
          <a:p>
            <a:pPr marL="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Has built-in support for-</a:t>
            </a:r>
          </a:p>
          <a:p>
            <a:pPr marL="457200" lvl="1" indent="0">
              <a:buNone/>
            </a:pPr>
            <a:r>
              <a:rPr lang="en-US" dirty="0" smtClean="0"/>
              <a:t>OMG Common Terminology Services (CTS2)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bind using terminology resources like:</a:t>
            </a:r>
          </a:p>
          <a:p>
            <a:pPr lvl="1">
              <a:buFontTx/>
              <a:buChar char="-"/>
            </a:pPr>
            <a:r>
              <a:rPr lang="en-US" dirty="0" smtClean="0"/>
              <a:t>Code Systems</a:t>
            </a:r>
          </a:p>
          <a:p>
            <a:pPr lvl="1">
              <a:buFontTx/>
              <a:buChar char="-"/>
            </a:pPr>
            <a:r>
              <a:rPr lang="en-US" dirty="0" smtClean="0"/>
              <a:t>Value Sets and Permissible Values</a:t>
            </a:r>
          </a:p>
        </p:txBody>
      </p:sp>
    </p:spTree>
    <p:extLst>
      <p:ext uri="{BB962C8B-B14F-4D97-AF65-F5344CB8AC3E}">
        <p14:creationId xmlns:p14="http://schemas.microsoft.com/office/powerpoint/2010/main" val="42273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  <p:pic>
        <p:nvPicPr>
          <p:cNvPr id="8" name="Content Placeholder 7" descr="Description: 1917712839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33" r="-7433"/>
          <a:stretch>
            <a:fillRect/>
          </a:stretch>
        </p:blipFill>
        <p:spPr bwMode="auto">
          <a:xfrm>
            <a:off x="-672945" y="0"/>
            <a:ext cx="10454347" cy="6858000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9" name="Donut 8"/>
          <p:cNvSpPr/>
          <p:nvPr/>
        </p:nvSpPr>
        <p:spPr>
          <a:xfrm>
            <a:off x="4322015" y="2663880"/>
            <a:ext cx="1914577" cy="1221806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1934284" y="1461027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04050" y="1461027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2455580" y="4104426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7355759" y="1461027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6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  <p:graphicFrame>
        <p:nvGraphicFramePr>
          <p:cNvPr id="8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65965"/>
              </p:ext>
            </p:extLst>
          </p:nvPr>
        </p:nvGraphicFramePr>
        <p:xfrm>
          <a:off x="457200" y="1600200"/>
          <a:ext cx="8229600" cy="3581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AML</a:t>
                      </a:r>
                      <a:r>
                        <a:rPr lang="en-US" baseline="0" dirty="0" smtClean="0"/>
                        <a:t> Profile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ADL</a:t>
                      </a:r>
                      <a:r>
                        <a:rPr lang="en-US" baseline="0" dirty="0" smtClean="0"/>
                        <a:t> Identifiers  start with “id”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 Class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ADL Identifiers start</a:t>
                      </a:r>
                      <a:r>
                        <a:rPr lang="en-US" baseline="0" dirty="0" smtClean="0"/>
                        <a:t> with </a:t>
                      </a:r>
                      <a:r>
                        <a:rPr lang="en-US" dirty="0" smtClean="0"/>
                        <a:t>“ac”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Enumeration - Value Sets (collection of permissible values)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ADL Identifiers start with “at”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Enumeration Literals – Permissible values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 Definitions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</a:t>
                      </a:r>
                      <a:r>
                        <a:rPr lang="en-US" baseline="0" dirty="0" smtClean="0"/>
                        <a:t> Translation, </a:t>
                      </a:r>
                    </a:p>
                    <a:p>
                      <a:r>
                        <a:rPr lang="en-US" baseline="0" dirty="0" smtClean="0"/>
                        <a:t>Entry</a:t>
                      </a:r>
                    </a:p>
                    <a:p>
                      <a:r>
                        <a:rPr lang="en-US" baseline="0" dirty="0" err="1" smtClean="0"/>
                        <a:t>IdEntry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 Bindings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Enumeration</a:t>
                      </a:r>
                      <a:r>
                        <a:rPr lang="en-US" baseline="0" dirty="0" smtClean="0"/>
                        <a:t> Literal has &lt;&lt;</a:t>
                      </a:r>
                      <a:r>
                        <a:rPr lang="en-US" baseline="0" dirty="0" err="1" smtClean="0"/>
                        <a:t>ConceptReference</a:t>
                      </a:r>
                      <a:r>
                        <a:rPr lang="en-US" baseline="0" dirty="0" smtClean="0"/>
                        <a:t>&gt;&gt; to terminology concept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32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  <p:pic>
        <p:nvPicPr>
          <p:cNvPr id="2" name="Picture 1" descr="Screen Shot 2015-08-06 at 3.08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379"/>
            <a:ext cx="9144000" cy="48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8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en-US" sz="4000" dirty="0" smtClean="0"/>
              <a:t>Background </a:t>
            </a:r>
          </a:p>
          <a:p>
            <a:endParaRPr lang="en-US" sz="4000" b="1" dirty="0"/>
          </a:p>
          <a:p>
            <a:pPr>
              <a:buFont typeface="Wingdings" charset="2"/>
              <a:buChar char="ü"/>
            </a:pPr>
            <a:r>
              <a:rPr lang="en-US" sz="4000" dirty="0" smtClean="0"/>
              <a:t>Problem Statement</a:t>
            </a:r>
          </a:p>
          <a:p>
            <a:endParaRPr lang="en-US" sz="4400" dirty="0" smtClean="0"/>
          </a:p>
          <a:p>
            <a:pPr>
              <a:buFont typeface="Wingdings" charset="2"/>
              <a:buChar char="ü"/>
            </a:pPr>
            <a:r>
              <a:rPr lang="en-US" sz="4400" b="1" dirty="0" smtClean="0"/>
              <a:t> </a:t>
            </a:r>
            <a:r>
              <a:rPr lang="en-US" sz="4400" dirty="0" smtClean="0"/>
              <a:t>Transformation Mappings</a:t>
            </a:r>
          </a:p>
          <a:p>
            <a:endParaRPr lang="en-US" sz="4400" dirty="0" smtClean="0"/>
          </a:p>
          <a:p>
            <a:r>
              <a:rPr lang="en-US" sz="4400" b="1" dirty="0" smtClean="0"/>
              <a:t>Implementation</a:t>
            </a:r>
            <a:endParaRPr lang="en-US" b="1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Standards – Share Model, Metadata</a:t>
            </a:r>
          </a:p>
          <a:p>
            <a:pPr lvl="1"/>
            <a:r>
              <a:rPr lang="en-US" dirty="0" smtClean="0"/>
              <a:t>	XML Schemas, Properties, </a:t>
            </a:r>
            <a:r>
              <a:rPr lang="en-US" dirty="0"/>
              <a:t>C</a:t>
            </a:r>
            <a:r>
              <a:rPr lang="en-US" dirty="0" smtClean="0"/>
              <a:t>ustom Maps</a:t>
            </a:r>
          </a:p>
          <a:p>
            <a:pPr lvl="1"/>
            <a:r>
              <a:rPr lang="en-US" dirty="0" smtClean="0"/>
              <a:t>Proprietary, custom </a:t>
            </a:r>
            <a:r>
              <a:rPr lang="en-US" dirty="0" err="1" smtClean="0"/>
              <a:t>tools,IDEs</a:t>
            </a:r>
            <a:r>
              <a:rPr lang="en-US" dirty="0" smtClean="0"/>
              <a:t> (not shared freely)</a:t>
            </a:r>
          </a:p>
          <a:p>
            <a:r>
              <a:rPr lang="en-US" dirty="0" smtClean="0"/>
              <a:t>Binding to Standard Terminologies</a:t>
            </a:r>
          </a:p>
          <a:p>
            <a:pPr lvl="1"/>
            <a:r>
              <a:rPr lang="en-US" dirty="0" smtClean="0"/>
              <a:t>	SNOMED-CT, ICD 10, LOINC,….</a:t>
            </a:r>
          </a:p>
          <a:p>
            <a:r>
              <a:rPr lang="en-US" dirty="0" smtClean="0"/>
              <a:t>IsoSemantic Models </a:t>
            </a:r>
          </a:p>
          <a:p>
            <a:pPr marL="457200" lvl="1" indent="0">
              <a:buNone/>
            </a:pPr>
            <a:r>
              <a:rPr lang="en-US" dirty="0" smtClean="0"/>
              <a:t>	instances intend to mean  the same thing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Additional Steps, Transforms for local use, in-sync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78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lternate Process 26"/>
          <p:cNvSpPr/>
          <p:nvPr/>
        </p:nvSpPr>
        <p:spPr>
          <a:xfrm>
            <a:off x="2995448" y="4107791"/>
            <a:ext cx="2408621" cy="1555759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ADL2AML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Converter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ADL </a:t>
            </a:r>
            <a:r>
              <a:rPr lang="en-US" dirty="0" smtClean="0">
                <a:sym typeface="Wingdings"/>
              </a:rPr>
              <a:t> AML Transform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1" name="Content Placeholder 5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101900"/>
              </p:ext>
            </p:extLst>
          </p:nvPr>
        </p:nvGraphicFramePr>
        <p:xfrm>
          <a:off x="3486806" y="1585489"/>
          <a:ext cx="1339194" cy="2087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9597"/>
                <a:gridCol w="669597"/>
              </a:tblGrid>
              <a:tr h="196280">
                <a:tc gridSpan="2">
                  <a:txBody>
                    <a:bodyPr/>
                    <a:lstStyle/>
                    <a:p>
                      <a:r>
                        <a:rPr lang="en-US" sz="1100" dirty="0" smtClean="0"/>
                        <a:t>Traceability Matrix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Multidocument 8"/>
          <p:cNvSpPr/>
          <p:nvPr/>
        </p:nvSpPr>
        <p:spPr>
          <a:xfrm>
            <a:off x="1352330" y="4589518"/>
            <a:ext cx="762000" cy="665655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ADL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Predefined Process 9"/>
          <p:cNvSpPr/>
          <p:nvPr/>
        </p:nvSpPr>
        <p:spPr>
          <a:xfrm>
            <a:off x="3124200" y="4195379"/>
            <a:ext cx="414283" cy="1357587"/>
          </a:xfrm>
          <a:prstGeom prst="flowChartPredefined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ADL Parser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40605" y="4887311"/>
            <a:ext cx="85484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1610709" y="2408621"/>
            <a:ext cx="1488965" cy="1515241"/>
          </a:xfrm>
          <a:prstGeom prst="flowChartProcess">
            <a:avLst/>
          </a:prstGeom>
          <a:ln w="28575" cap="rnd" cmpd="sng">
            <a:solidFill>
              <a:schemeClr val="tx1"/>
            </a:solidFill>
            <a:prstDash val="sysDot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10709" y="3687381"/>
            <a:ext cx="1488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ADL Objects</a:t>
            </a:r>
            <a:endParaRPr lang="en-US" sz="1200" dirty="0"/>
          </a:p>
        </p:txBody>
      </p:sp>
      <p:sp>
        <p:nvSpPr>
          <p:cNvPr id="15" name="Connector 14"/>
          <p:cNvSpPr/>
          <p:nvPr/>
        </p:nvSpPr>
        <p:spPr>
          <a:xfrm>
            <a:off x="1733330" y="2575036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nector 15"/>
          <p:cNvSpPr/>
          <p:nvPr/>
        </p:nvSpPr>
        <p:spPr>
          <a:xfrm>
            <a:off x="1784129" y="3056760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2063529" y="2599560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nector 17"/>
          <p:cNvSpPr/>
          <p:nvPr/>
        </p:nvSpPr>
        <p:spPr>
          <a:xfrm>
            <a:off x="2088929" y="2916622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nector 18"/>
          <p:cNvSpPr/>
          <p:nvPr/>
        </p:nvSpPr>
        <p:spPr>
          <a:xfrm>
            <a:off x="2520729" y="277648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nector 19"/>
          <p:cNvSpPr/>
          <p:nvPr/>
        </p:nvSpPr>
        <p:spPr>
          <a:xfrm>
            <a:off x="2026743" y="331426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nector 20"/>
          <p:cNvSpPr/>
          <p:nvPr/>
        </p:nvSpPr>
        <p:spPr>
          <a:xfrm>
            <a:off x="2415626" y="3191643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nector 21"/>
          <p:cNvSpPr/>
          <p:nvPr/>
        </p:nvSpPr>
        <p:spPr>
          <a:xfrm>
            <a:off x="2774730" y="3407105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nector 22"/>
          <p:cNvSpPr/>
          <p:nvPr/>
        </p:nvSpPr>
        <p:spPr>
          <a:xfrm>
            <a:off x="2765095" y="295866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nector 23"/>
          <p:cNvSpPr/>
          <p:nvPr/>
        </p:nvSpPr>
        <p:spPr>
          <a:xfrm>
            <a:off x="2746701" y="2496208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nector 25"/>
          <p:cNvSpPr/>
          <p:nvPr/>
        </p:nvSpPr>
        <p:spPr>
          <a:xfrm>
            <a:off x="1657128" y="3471919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lternate Process 27"/>
          <p:cNvSpPr/>
          <p:nvPr/>
        </p:nvSpPr>
        <p:spPr>
          <a:xfrm>
            <a:off x="4782207" y="4195379"/>
            <a:ext cx="525517" cy="135758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MD Open API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2746701" y="3923862"/>
            <a:ext cx="572817" cy="521135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Process 34"/>
          <p:cNvSpPr/>
          <p:nvPr/>
        </p:nvSpPr>
        <p:spPr>
          <a:xfrm>
            <a:off x="5205247" y="2408621"/>
            <a:ext cx="1488965" cy="1515241"/>
          </a:xfrm>
          <a:prstGeom prst="flowChartProcess">
            <a:avLst/>
          </a:prstGeom>
          <a:ln w="28575" cap="rnd" cmpd="sng">
            <a:solidFill>
              <a:schemeClr val="tx1"/>
            </a:solidFill>
            <a:prstDash val="sysDot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205247" y="3649071"/>
            <a:ext cx="1488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AML Objects</a:t>
            </a:r>
            <a:endParaRPr lang="en-US" sz="1200" dirty="0"/>
          </a:p>
        </p:txBody>
      </p:sp>
      <p:sp>
        <p:nvSpPr>
          <p:cNvPr id="37" name="Hexagon 36"/>
          <p:cNvSpPr/>
          <p:nvPr/>
        </p:nvSpPr>
        <p:spPr>
          <a:xfrm>
            <a:off x="5307724" y="257503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5307724" y="2990195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5640551" y="2585548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5561724" y="2893851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6069724" y="257503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5941847" y="2937644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/>
          <p:cNvSpPr/>
          <p:nvPr/>
        </p:nvSpPr>
        <p:spPr>
          <a:xfrm>
            <a:off x="5307724" y="3471919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5616027" y="3236312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6299200" y="2793127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5892800" y="3213540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208108" y="311281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>
            <a:off x="6173076" y="3429003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>
            <a:off x="5790324" y="3460762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208108" y="2382086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911129" y="2058276"/>
            <a:ext cx="1933905" cy="7182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0" idx="3"/>
          </p:cNvCxnSpPr>
          <p:nvPr/>
        </p:nvCxnSpPr>
        <p:spPr>
          <a:xfrm flipV="1">
            <a:off x="2063941" y="2382086"/>
            <a:ext cx="1842404" cy="1171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2"/>
          </p:cNvCxnSpPr>
          <p:nvPr/>
        </p:nvCxnSpPr>
        <p:spPr>
          <a:xfrm>
            <a:off x="2088929" y="3056760"/>
            <a:ext cx="1756105" cy="8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7" idx="5"/>
          </p:cNvCxnSpPr>
          <p:nvPr/>
        </p:nvCxnSpPr>
        <p:spPr>
          <a:xfrm>
            <a:off x="2280332" y="2838791"/>
            <a:ext cx="1564702" cy="71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37" idx="3"/>
          </p:cNvCxnSpPr>
          <p:nvPr/>
        </p:nvCxnSpPr>
        <p:spPr>
          <a:xfrm>
            <a:off x="4400331" y="2135532"/>
            <a:ext cx="907393" cy="540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44" idx="4"/>
          </p:cNvCxnSpPr>
          <p:nvPr/>
        </p:nvCxnSpPr>
        <p:spPr>
          <a:xfrm>
            <a:off x="4391572" y="2495335"/>
            <a:ext cx="1274817" cy="740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41" idx="3"/>
          </p:cNvCxnSpPr>
          <p:nvPr/>
        </p:nvCxnSpPr>
        <p:spPr>
          <a:xfrm flipV="1">
            <a:off x="4391572" y="2675760"/>
            <a:ext cx="1678152" cy="532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6" idx="3"/>
          </p:cNvCxnSpPr>
          <p:nvPr/>
        </p:nvCxnSpPr>
        <p:spPr>
          <a:xfrm flipV="1">
            <a:off x="4391572" y="3314264"/>
            <a:ext cx="1501228" cy="26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47" idx="3"/>
          </p:cNvCxnSpPr>
          <p:nvPr/>
        </p:nvCxnSpPr>
        <p:spPr>
          <a:xfrm>
            <a:off x="4318000" y="2793127"/>
            <a:ext cx="1890108" cy="420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1" idx="5"/>
          </p:cNvCxnSpPr>
          <p:nvPr/>
        </p:nvCxnSpPr>
        <p:spPr>
          <a:xfrm flipV="1">
            <a:off x="2632429" y="2776484"/>
            <a:ext cx="1212605" cy="654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845034" y="2058277"/>
            <a:ext cx="472966" cy="734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853793" y="2496208"/>
            <a:ext cx="532524" cy="275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83573" y="2360449"/>
            <a:ext cx="516758" cy="1234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845034" y="2120463"/>
            <a:ext cx="541283" cy="10186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845034" y="3213540"/>
            <a:ext cx="555297" cy="3399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Striped Right Arrow 92"/>
          <p:cNvSpPr/>
          <p:nvPr/>
        </p:nvSpPr>
        <p:spPr>
          <a:xfrm rot="16200000" flipH="1">
            <a:off x="3787712" y="3846392"/>
            <a:ext cx="757616" cy="439594"/>
          </a:xfrm>
          <a:prstGeom prst="stripedRightArrow">
            <a:avLst>
              <a:gd name="adj1" fmla="val 50000"/>
              <a:gd name="adj2" fmla="val 511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205247" y="1558296"/>
            <a:ext cx="1488965" cy="57723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5" name="Straight Arrow Connector 94"/>
          <p:cNvCxnSpPr>
            <a:stCxn id="35" idx="0"/>
            <a:endCxn id="94" idx="2"/>
          </p:cNvCxnSpPr>
          <p:nvPr/>
        </p:nvCxnSpPr>
        <p:spPr>
          <a:xfrm flipV="1">
            <a:off x="5949730" y="2135532"/>
            <a:ext cx="0" cy="273089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6694212" y="3056759"/>
            <a:ext cx="765053" cy="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33472" y="3139092"/>
            <a:ext cx="141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Export to a target format</a:t>
            </a:r>
          </a:p>
          <a:p>
            <a:r>
              <a:rPr lang="en-US" sz="900" dirty="0" smtClean="0"/>
              <a:t>(MDZIP), more coming…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0437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 descr="Screen Shot 2015-08-06 at 6.24.1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71" r="-15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56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Location: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://github.com/semantix/</a:t>
            </a:r>
            <a:r>
              <a:rPr lang="en-US" dirty="0" smtClean="0">
                <a:hlinkClick r:id="rId3"/>
              </a:rPr>
              <a:t>AMLTooling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Sub-projects:</a:t>
            </a:r>
          </a:p>
          <a:p>
            <a:pPr lvl="1"/>
            <a:r>
              <a:rPr lang="en-US" dirty="0" smtClean="0"/>
              <a:t>ADL2AMLConverter – The Converter</a:t>
            </a:r>
          </a:p>
          <a:p>
            <a:pPr lvl="1"/>
            <a:r>
              <a:rPr lang="en-US" dirty="0" smtClean="0"/>
              <a:t>AML MD Library – AML Wrapper on MD Open API</a:t>
            </a:r>
          </a:p>
          <a:p>
            <a:pPr lvl="1"/>
            <a:r>
              <a:rPr lang="en-US" dirty="0" smtClean="0"/>
              <a:t>AML MD Plugin – Menu Plug-in to </a:t>
            </a:r>
            <a:r>
              <a:rPr lang="en-US" dirty="0" err="1" smtClean="0"/>
              <a:t>MagicDraw</a:t>
            </a:r>
            <a:r>
              <a:rPr lang="en-US" dirty="0" smtClean="0"/>
              <a:t> 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Auxiliary Tasks Completed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Model 2 Text Transforms:</a:t>
            </a:r>
          </a:p>
          <a:p>
            <a:pPr lvl="1"/>
            <a:r>
              <a:rPr lang="en-US" dirty="0" smtClean="0"/>
              <a:t>Completed IBM RSA Business Intelligence Report Tool (BIRT) Template to dynamically generate specifications</a:t>
            </a:r>
          </a:p>
          <a:p>
            <a:pPr lvl="1"/>
            <a:r>
              <a:rPr lang="en-US" dirty="0" smtClean="0"/>
              <a:t>Completed Apache Velocity Template –</a:t>
            </a:r>
          </a:p>
          <a:p>
            <a:pPr marL="914400" lvl="2" indent="0">
              <a:buNone/>
            </a:pPr>
            <a:r>
              <a:rPr lang="en-US" dirty="0" smtClean="0"/>
              <a:t>IBM RSA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 smtClean="0"/>
              <a:t>MagicDraw</a:t>
            </a:r>
            <a:endParaRPr lang="en-US" dirty="0" smtClean="0"/>
          </a:p>
          <a:p>
            <a:r>
              <a:rPr lang="en-US" dirty="0" smtClean="0"/>
              <a:t>Prototyping &amp; Testing MagicDraw </a:t>
            </a:r>
            <a:r>
              <a:rPr lang="en-US" dirty="0" err="1" smtClean="0"/>
              <a:t>OpenAPIs</a:t>
            </a:r>
            <a:endParaRPr lang="en-US" dirty="0" smtClean="0"/>
          </a:p>
          <a:p>
            <a:r>
              <a:rPr lang="en-US" dirty="0" smtClean="0"/>
              <a:t>AML Specifications Management Workflow</a:t>
            </a:r>
          </a:p>
          <a:p>
            <a:pPr lvl="1"/>
            <a:r>
              <a:rPr lang="en-US" dirty="0" smtClean="0"/>
              <a:t>EA -&gt; RSA -&gt; MD,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Limitations &amp; Mitigations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Only core maps - Arch ID, CMP implemented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Programmatic validation planned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Need to move to Open-source </a:t>
            </a:r>
            <a:r>
              <a:rPr lang="en-US" dirty="0" err="1" smtClean="0"/>
              <a:t>ECore</a:t>
            </a:r>
            <a:r>
              <a:rPr lang="en-US" dirty="0" smtClean="0"/>
              <a:t> </a:t>
            </a:r>
            <a:r>
              <a:rPr lang="en-US" dirty="0" err="1" smtClean="0"/>
              <a:t>Impl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Current serialization in MDZIPs, but can be exported to XMI</a:t>
            </a:r>
          </a:p>
          <a:p>
            <a:pPr>
              <a:lnSpc>
                <a:spcPct val="200000"/>
              </a:lnSpc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Align work with OpenEHR Java and XML Tooling upgrades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Exploiting MDA for checking archetype creation prerequisites and validation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Shape Expressions (</a:t>
            </a:r>
            <a:r>
              <a:rPr lang="en-US" dirty="0" err="1" smtClean="0"/>
              <a:t>ShEx</a:t>
            </a:r>
            <a:r>
              <a:rPr lang="en-US" dirty="0" smtClean="0"/>
              <a:t>)</a:t>
            </a:r>
          </a:p>
          <a:p>
            <a:pPr>
              <a:lnSpc>
                <a:spcPct val="200000"/>
              </a:lnSpc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3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en-US" sz="4000" dirty="0" smtClean="0"/>
              <a:t>Background </a:t>
            </a:r>
          </a:p>
          <a:p>
            <a:endParaRPr lang="en-US" sz="4000" b="1" dirty="0"/>
          </a:p>
          <a:p>
            <a:pPr>
              <a:buFont typeface="Wingdings" charset="2"/>
              <a:buChar char="ü"/>
            </a:pPr>
            <a:r>
              <a:rPr lang="en-US" sz="4000" dirty="0" smtClean="0"/>
              <a:t>Problem Statement</a:t>
            </a:r>
          </a:p>
          <a:p>
            <a:endParaRPr lang="en-US" sz="4400" dirty="0" smtClean="0"/>
          </a:p>
          <a:p>
            <a:pPr>
              <a:buFont typeface="Wingdings" charset="2"/>
              <a:buChar char="ü"/>
            </a:pPr>
            <a:r>
              <a:rPr lang="en-US" sz="4400" b="1" dirty="0" smtClean="0"/>
              <a:t> </a:t>
            </a:r>
            <a:r>
              <a:rPr lang="en-US" sz="4400" dirty="0" smtClean="0"/>
              <a:t>Transformation Mappings</a:t>
            </a:r>
          </a:p>
          <a:p>
            <a:endParaRPr lang="en-US" sz="4400" dirty="0" smtClean="0"/>
          </a:p>
          <a:p>
            <a:pPr>
              <a:buFont typeface="Wingdings" charset="2"/>
              <a:buChar char="ü"/>
            </a:pPr>
            <a:r>
              <a:rPr lang="en-US" sz="4400" dirty="0" smtClean="0"/>
              <a:t>Implementation</a:t>
            </a: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77</a:t>
            </a:fld>
            <a:endParaRPr lang="en-US"/>
          </a:p>
        </p:txBody>
      </p:sp>
      <p:pic>
        <p:nvPicPr>
          <p:cNvPr id="7" name="Picture 6" descr="Screen Shot 2015-07-14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801254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9089" y="2649803"/>
            <a:ext cx="3400778" cy="175432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‘</a:t>
            </a:r>
            <a:r>
              <a:rPr lang="en-US" dirty="0" err="1" smtClean="0"/>
              <a:t>adult_patient</a:t>
            </a:r>
            <a:r>
              <a:rPr lang="en-US" dirty="0" smtClean="0"/>
              <a:t>’ – colorectal cancer patient</a:t>
            </a:r>
          </a:p>
          <a:p>
            <a:pPr marL="342900" indent="-342900">
              <a:buAutoNum type="arabicParenBoth"/>
            </a:pPr>
            <a:r>
              <a:rPr lang="en-US" dirty="0" smtClean="0"/>
              <a:t>Subject ID, </a:t>
            </a:r>
          </a:p>
          <a:p>
            <a:pPr marL="342900" indent="-342900">
              <a:buAutoNum type="arabicParenBoth"/>
            </a:pPr>
            <a:r>
              <a:rPr lang="en-US" dirty="0"/>
              <a:t>S</a:t>
            </a:r>
            <a:r>
              <a:rPr lang="en-US" dirty="0" smtClean="0"/>
              <a:t>ite of procedure (enumerated values – 2 permissible values), </a:t>
            </a:r>
          </a:p>
          <a:p>
            <a:pPr marL="342900" indent="-342900">
              <a:buAutoNum type="arabicParenBoth"/>
            </a:pPr>
            <a:r>
              <a:rPr lang="en-US" dirty="0"/>
              <a:t>A</a:t>
            </a:r>
            <a:r>
              <a:rPr lang="en-US" dirty="0" smtClean="0"/>
              <a:t>ge (&gt; 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5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210000"/>
              </a:lnSpc>
              <a:buFont typeface="Wingdings" charset="2"/>
              <a:buChar char="ü"/>
            </a:pPr>
            <a:r>
              <a:rPr lang="en-US" sz="5100" dirty="0" smtClean="0"/>
              <a:t>Mappings bridge the ADL – AML gap </a:t>
            </a:r>
          </a:p>
          <a:p>
            <a:pPr>
              <a:lnSpc>
                <a:spcPct val="210000"/>
              </a:lnSpc>
              <a:buFont typeface="Wingdings" charset="2"/>
              <a:buChar char="ü"/>
            </a:pPr>
            <a:r>
              <a:rPr lang="en-US" sz="5100" b="1" dirty="0" smtClean="0"/>
              <a:t> </a:t>
            </a:r>
            <a:r>
              <a:rPr lang="en-US" sz="5100" dirty="0"/>
              <a:t>A</a:t>
            </a:r>
            <a:r>
              <a:rPr lang="en-US" sz="5100" dirty="0" smtClean="0"/>
              <a:t>rchetypes transformed successfully</a:t>
            </a:r>
          </a:p>
          <a:p>
            <a:pPr>
              <a:lnSpc>
                <a:spcPct val="210000"/>
              </a:lnSpc>
              <a:buFont typeface="Wingdings" charset="2"/>
              <a:buChar char="ü"/>
            </a:pPr>
            <a:r>
              <a:rPr lang="en-US" sz="5100" dirty="0" smtClean="0"/>
              <a:t>Effective in reducing manual process</a:t>
            </a:r>
          </a:p>
          <a:p>
            <a:pPr>
              <a:lnSpc>
                <a:spcPct val="210000"/>
              </a:lnSpc>
              <a:buFont typeface="Wingdings" charset="2"/>
              <a:buChar char="ü"/>
            </a:pPr>
            <a:r>
              <a:rPr lang="en-US" sz="5100" dirty="0" smtClean="0"/>
              <a:t>Modelers </a:t>
            </a:r>
            <a:r>
              <a:rPr lang="en-US" sz="5100" dirty="0"/>
              <a:t>(create in ADL then transform to AML)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94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Acknowledgements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Dr. Christopher G. Chute</a:t>
            </a:r>
          </a:p>
          <a:p>
            <a:r>
              <a:rPr lang="en-US" b="1" dirty="0" smtClean="0"/>
              <a:t>Dr. Claudia Neuhauser</a:t>
            </a:r>
          </a:p>
          <a:p>
            <a:r>
              <a:rPr lang="en-US" b="1" dirty="0" smtClean="0"/>
              <a:t>Dr. Guoqian Jiang</a:t>
            </a:r>
          </a:p>
          <a:p>
            <a:endParaRPr lang="en-US" dirty="0" smtClean="0"/>
          </a:p>
          <a:p>
            <a:r>
              <a:rPr lang="en-US" dirty="0" smtClean="0"/>
              <a:t>Harold </a:t>
            </a:r>
            <a:r>
              <a:rPr lang="en-US" dirty="0" err="1" smtClean="0"/>
              <a:t>Solbrig</a:t>
            </a:r>
            <a:r>
              <a:rPr lang="en-US" dirty="0"/>
              <a:t> </a:t>
            </a:r>
            <a:r>
              <a:rPr lang="en-US" dirty="0" smtClean="0"/>
              <a:t>(Mayo Clinic)</a:t>
            </a:r>
          </a:p>
          <a:p>
            <a:r>
              <a:rPr lang="en-US" dirty="0" smtClean="0"/>
              <a:t>CIMI Modeling Task Force members</a:t>
            </a:r>
          </a:p>
          <a:p>
            <a:r>
              <a:rPr lang="en-US" dirty="0" smtClean="0"/>
              <a:t>Dr. Stan Huff (GE-Intermountain Healthcare)</a:t>
            </a:r>
          </a:p>
          <a:p>
            <a:r>
              <a:rPr lang="en-US" dirty="0" smtClean="0"/>
              <a:t>Dr. Linda Bird (IHTSDO)</a:t>
            </a:r>
          </a:p>
          <a:p>
            <a:r>
              <a:rPr lang="en-US" dirty="0" smtClean="0"/>
              <a:t>Thomas Beale (Ocean Informatics)</a:t>
            </a:r>
          </a:p>
        </p:txBody>
      </p:sp>
    </p:spTree>
    <p:extLst>
      <p:ext uri="{BB962C8B-B14F-4D97-AF65-F5344CB8AC3E}">
        <p14:creationId xmlns:p14="http://schemas.microsoft.com/office/powerpoint/2010/main" val="224366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457" y="2455887"/>
            <a:ext cx="2537138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3064" y="2455886"/>
            <a:ext cx="2712277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6054" y="2455887"/>
            <a:ext cx="299749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1456738"/>
            <a:ext cx="9144000" cy="461665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66"/>
                </a:solidFill>
                <a:latin typeface="Arial" charset="0"/>
              </a:rPr>
              <a:t>e.g. “Suspected Lung Cancer”</a:t>
            </a:r>
            <a:endParaRPr lang="en-US" sz="2400" dirty="0">
              <a:solidFill>
                <a:srgbClr val="000066"/>
              </a:solidFill>
              <a:latin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35332" y="6341241"/>
            <a:ext cx="5338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Dr. Stanley M. Huff (Intermountain HealthCare), and Dr. Linda Bird (IHTSDO)</a:t>
            </a:r>
            <a:endParaRPr lang="en-US" sz="1100" i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IsoSemantic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6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AML RFP 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solidFill>
                  <a:srgbClr val="000000"/>
                </a:solidFill>
                <a:hlinkClick r:id="rId3"/>
              </a:rPr>
              <a:t>http</a:t>
            </a:r>
            <a:r>
              <a:rPr lang="en-US" sz="1800" dirty="0">
                <a:solidFill>
                  <a:srgbClr val="000000"/>
                </a:solidFill>
                <a:hlinkClick r:id="rId3"/>
              </a:rPr>
              <a:t>://www.omg.org/cgi-bin/doc.cgi?health/2012-7-</a:t>
            </a:r>
            <a:r>
              <a:rPr lang="en-US" sz="1800" dirty="0" smtClean="0">
                <a:solidFill>
                  <a:srgbClr val="000000"/>
                </a:solidFill>
                <a:hlinkClick r:id="rId3"/>
              </a:rPr>
              <a:t>1</a:t>
            </a: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AML specification</a:t>
            </a:r>
          </a:p>
          <a:p>
            <a:pPr marL="400050" lvl="2" indent="0">
              <a:buNone/>
            </a:pPr>
            <a:r>
              <a:rPr lang="en-US" sz="1800" dirty="0">
                <a:solidFill>
                  <a:srgbClr val="000000"/>
                </a:solidFill>
                <a:hlinkClick r:id="rId4"/>
              </a:rPr>
              <a:t>https://github.com/opencimi/</a:t>
            </a:r>
            <a:r>
              <a:rPr lang="en-US" sz="1800" dirty="0" smtClean="0">
                <a:solidFill>
                  <a:srgbClr val="000000"/>
                </a:solidFill>
                <a:hlinkClick r:id="rId4"/>
              </a:rPr>
              <a:t>AML</a:t>
            </a:r>
            <a:endParaRPr lang="en-US" sz="1800" dirty="0">
              <a:solidFill>
                <a:srgbClr val="000000"/>
              </a:solidFill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Traceability Matrix</a:t>
            </a:r>
          </a:p>
          <a:p>
            <a:pPr marL="400050" lvl="2" indent="0">
              <a:buNone/>
            </a:pPr>
            <a:r>
              <a:rPr lang="en-US" sz="1800" dirty="0">
                <a:solidFill>
                  <a:srgbClr val="000000"/>
                </a:solidFill>
                <a:hlinkClick r:id="rId5"/>
              </a:rPr>
              <a:t>https://github.com/opencimi/AML/blob/master/</a:t>
            </a:r>
            <a:r>
              <a:rPr lang="en-US" sz="1800" dirty="0" smtClean="0">
                <a:solidFill>
                  <a:srgbClr val="000000"/>
                </a:solidFill>
                <a:hlinkClick r:id="rId5"/>
              </a:rPr>
              <a:t>ADLAMLTraceabilityMatrix.xlsx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sz="3200" dirty="0" smtClean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sz="3200" dirty="0" smtClean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400" b="1" dirty="0"/>
              <a:t>Deepak Sharma</a:t>
            </a:r>
          </a:p>
          <a:p>
            <a:pPr marL="0" indent="0" algn="ctr">
              <a:buNone/>
            </a:pPr>
            <a:r>
              <a:rPr lang="en-US" sz="1400" dirty="0">
                <a:hlinkClick r:id="rId6"/>
              </a:rPr>
              <a:t>sharm110@umn.edu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dirty="0"/>
              <a:t>Twitter: @m2dks</a:t>
            </a:r>
          </a:p>
          <a:p>
            <a:pPr marL="400050" lvl="2" indent="0">
              <a:buNone/>
            </a:pPr>
            <a:endParaRPr lang="en-US" sz="3200" dirty="0" smtClean="0">
              <a:solidFill>
                <a:srgbClr val="000000"/>
              </a:solidFill>
            </a:endParaRPr>
          </a:p>
          <a:p>
            <a:pPr marL="571500" lvl="1" indent="-571500">
              <a:buFont typeface="Arial"/>
              <a:buChar char="•"/>
            </a:pPr>
            <a:endParaRPr lang="en-US" sz="3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lvl="1"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 lvl="1"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80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1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56738"/>
            <a:ext cx="9144000" cy="461665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66"/>
                </a:solidFill>
                <a:latin typeface="Arial" charset="0"/>
              </a:rPr>
              <a:t>e.g. “Suspected Lung Cancer”</a:t>
            </a:r>
            <a:endParaRPr lang="en-US" sz="2400" dirty="0">
              <a:solidFill>
                <a:srgbClr val="000066"/>
              </a:solidFill>
              <a:latin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35332" y="6341241"/>
            <a:ext cx="5338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Dr. Stanley M. Huff (Intermountain HealthCare), and Dr. Linda Bird (IHTSDO)</a:t>
            </a:r>
            <a:endParaRPr lang="en-US" sz="1100" i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IsoSemantic Models</a:t>
            </a:r>
            <a:endParaRPr lang="en-US" dirty="0"/>
          </a:p>
        </p:txBody>
      </p:sp>
      <p:pic>
        <p:nvPicPr>
          <p:cNvPr id="10" name="Object 26"/>
          <p:cNvPicPr>
            <a:picLocks noChangeArrowheads="1"/>
          </p:cNvPicPr>
          <p:nvPr/>
        </p:nvPicPr>
        <p:blipFill>
          <a:blip r:embed="rId3" cstate="print"/>
          <a:srcRect l="-627" t="-1176" r="-519" b="-1620"/>
          <a:stretch>
            <a:fillRect/>
          </a:stretch>
        </p:blipFill>
        <p:spPr bwMode="auto">
          <a:xfrm>
            <a:off x="909897" y="2492526"/>
            <a:ext cx="7323235" cy="37961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05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14321</TotalTime>
  <Words>1899</Words>
  <Application>Microsoft Office PowerPoint</Application>
  <PresentationFormat>On-screen Show (4:3)</PresentationFormat>
  <Paragraphs>675</Paragraphs>
  <Slides>80</Slides>
  <Notes>79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Leveraging ADL Archetypes  by Transforming them to  AML Archetypes  </vt:lpstr>
      <vt:lpstr>PowerPoint Presentation</vt:lpstr>
      <vt:lpstr>Advisers</vt:lpstr>
      <vt:lpstr>Mentor</vt:lpstr>
      <vt:lpstr>Agenda</vt:lpstr>
      <vt:lpstr>Background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Clinical Information Modeling Initiative</vt:lpstr>
      <vt:lpstr>CIMI – Strategic Goal</vt:lpstr>
      <vt:lpstr>Clinical Information Modeling Initiative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ADL</vt:lpstr>
      <vt:lpstr>ADL</vt:lpstr>
      <vt:lpstr>3 Profiles of AML</vt:lpstr>
      <vt:lpstr>PowerPoint Presentation</vt:lpstr>
      <vt:lpstr>ADL  AML Mappings</vt:lpstr>
      <vt:lpstr>PowerPoint Presentation</vt:lpstr>
      <vt:lpstr>PowerPoint Presentation</vt:lpstr>
      <vt:lpstr>CIMI Reference Model</vt:lpstr>
      <vt:lpstr>ADL</vt:lpstr>
      <vt:lpstr>ADL</vt:lpstr>
      <vt:lpstr>ADL</vt:lpstr>
      <vt:lpstr>PowerPoint Presentation</vt:lpstr>
      <vt:lpstr>ADL  AML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Terminology Binding Profile</vt:lpstr>
      <vt:lpstr>PowerPoint Presentation</vt:lpstr>
      <vt:lpstr>PowerPoint Presentation</vt:lpstr>
      <vt:lpstr>PowerPoint Presentation</vt:lpstr>
      <vt:lpstr>Agenda</vt:lpstr>
      <vt:lpstr>ADL  AML Transform</vt:lpstr>
      <vt:lpstr>AML Tooling</vt:lpstr>
      <vt:lpstr>AML Tooling</vt:lpstr>
      <vt:lpstr>Auxiliary Tasks Completed</vt:lpstr>
      <vt:lpstr>Limitations &amp; Mitigations</vt:lpstr>
      <vt:lpstr>Next Steps</vt:lpstr>
      <vt:lpstr>Agenda</vt:lpstr>
      <vt:lpstr>PowerPoint Presentation</vt:lpstr>
      <vt:lpstr>Conclusion</vt:lpstr>
      <vt:lpstr>Acknowledgements 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Deepak K., M.S.</dc:creator>
  <cp:lastModifiedBy>Viraaj</cp:lastModifiedBy>
  <cp:revision>510</cp:revision>
  <dcterms:created xsi:type="dcterms:W3CDTF">2015-04-20T17:19:03Z</dcterms:created>
  <dcterms:modified xsi:type="dcterms:W3CDTF">2015-08-07T14:41:26Z</dcterms:modified>
</cp:coreProperties>
</file>